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29"/>
  </p:notesMasterIdLst>
  <p:sldIdLst>
    <p:sldId id="256" r:id="rId3"/>
    <p:sldId id="265" r:id="rId4"/>
    <p:sldId id="291" r:id="rId5"/>
    <p:sldId id="296" r:id="rId6"/>
    <p:sldId id="269" r:id="rId7"/>
    <p:sldId id="267" r:id="rId8"/>
    <p:sldId id="278" r:id="rId9"/>
    <p:sldId id="270" r:id="rId10"/>
    <p:sldId id="279" r:id="rId11"/>
    <p:sldId id="271" r:id="rId12"/>
    <p:sldId id="272" r:id="rId13"/>
    <p:sldId id="274" r:id="rId14"/>
    <p:sldId id="282" r:id="rId15"/>
    <p:sldId id="283" r:id="rId16"/>
    <p:sldId id="293" r:id="rId17"/>
    <p:sldId id="280" r:id="rId18"/>
    <p:sldId id="273" r:id="rId19"/>
    <p:sldId id="281" r:id="rId20"/>
    <p:sldId id="290" r:id="rId21"/>
    <p:sldId id="284" r:id="rId22"/>
    <p:sldId id="285" r:id="rId23"/>
    <p:sldId id="294" r:id="rId24"/>
    <p:sldId id="286" r:id="rId25"/>
    <p:sldId id="295" r:id="rId26"/>
    <p:sldId id="288" r:id="rId27"/>
    <p:sldId id="289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6BEC0C0-4727-11FE-A4BB-60DC728EE69F}" name="Laura Astolfi" initials="LA" userId="Laura Astolf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59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60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8/10/relationships/authors" Target="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CE57A-A31C-4FAC-BA10-95307B880B4A}" type="datetimeFigureOut">
              <a:rPr lang="it-IT" smtClean="0"/>
              <a:t>24/10/2022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0C8B9-E919-44C5-BA7B-9313869AE0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6870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Questa slide dovrebbe contenere le stesse informazioni del frontespizio della tesi (inclusi i riferimenti a relatore, correlatore e controrelatore)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0C8B9-E919-44C5-BA7B-9313869AE0C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2287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Attenzione che PLV non è mai stato definito finora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0C8B9-E919-44C5-BA7B-9313869AE0CD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0569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farei comparire un quadrato rosso attorno alle tre GNN nella figura di dx (per ora ho messo un segnaposto)</a:t>
            </a:r>
          </a:p>
          <a:p>
            <a:endParaRPr lang="it-IT" dirty="0"/>
          </a:p>
          <a:p>
            <a:r>
              <a:rPr lang="it-IT" dirty="0"/>
              <a:t>I numeri sugli assi sono piccoli (non si leggono bene, soprattutto nella figura di destra)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0C8B9-E919-44C5-BA7B-9313869AE0CD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9861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0C8B9-E919-44C5-BA7B-9313869AE0CD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5459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Anche qui i caratteri vanno ingranditi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0C8B9-E919-44C5-BA7B-9313869AE0CD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089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Mettere un’etichetta che indichi che si tratta di matrici medie su tutti i soggetti e della differenza normalizzata tra le due.</a:t>
            </a:r>
          </a:p>
          <a:p>
            <a:endParaRPr lang="it-IT" dirty="0"/>
          </a:p>
          <a:p>
            <a:r>
              <a:rPr lang="it-IT" dirty="0"/>
              <a:t>Scrivere sugli assi che si tratta di elettrodi.</a:t>
            </a:r>
          </a:p>
          <a:p>
            <a:endParaRPr lang="it-IT" dirty="0"/>
          </a:p>
          <a:p>
            <a:r>
              <a:rPr lang="it-IT" dirty="0"/>
              <a:t>Indicare graficamente che i primi sono frontali e gli ultimi posteriori (ho messo un segnaposto)</a:t>
            </a:r>
          </a:p>
          <a:p>
            <a:endParaRPr lang="it-IT" dirty="0"/>
          </a:p>
          <a:p>
            <a:r>
              <a:rPr lang="it-IT" dirty="0"/>
              <a:t>Nel discorso fare i commenti presenti nella tesi sotto queste figure (eterogeneità, somiglianza tra le condizioni, fisiologicità della presenza dei due cluster, ecc)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0C8B9-E919-44C5-BA7B-9313869AE0CD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0761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Questa descrizione delle analisi quantitative fatte sulle matrici apprese:</a:t>
            </a:r>
          </a:p>
          <a:p>
            <a:r>
              <a:rPr lang="it-IT" dirty="0"/>
              <a:t>1- va spostata qui </a:t>
            </a:r>
          </a:p>
          <a:p>
            <a:r>
              <a:rPr lang="it-IT" dirty="0"/>
              <a:t>2- va snellita e corredata da qualche immagine che convogli il significato degli indici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0C8B9-E919-44C5-BA7B-9313869AE0CD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3723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 possibile, aggiungere le rette interpolanti (la cui pendenza è data da 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0C8B9-E919-44C5-BA7B-9313869AE0CD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6380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Questa fa il </a:t>
            </a:r>
            <a:r>
              <a:rPr lang="en-US" dirty="0" err="1"/>
              <a:t>paio</a:t>
            </a:r>
            <a:r>
              <a:rPr lang="en-US" dirty="0"/>
              <a:t> con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obiettivi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Per </a:t>
            </a:r>
            <a:r>
              <a:rPr lang="en-US" dirty="0" err="1"/>
              <a:t>ciascuno</a:t>
            </a:r>
            <a:r>
              <a:rPr lang="en-US" dirty="0"/>
              <a:t> </a:t>
            </a:r>
            <a:r>
              <a:rPr lang="en-US" dirty="0" err="1"/>
              <a:t>diciamo</a:t>
            </a:r>
            <a:r>
              <a:rPr lang="en-US" dirty="0"/>
              <a:t> se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raggiunto</a:t>
            </a:r>
            <a:r>
              <a:rPr lang="en-US" dirty="0"/>
              <a:t> e con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Ho </a:t>
            </a:r>
            <a:r>
              <a:rPr lang="en-US" dirty="0" err="1"/>
              <a:t>scritto</a:t>
            </a:r>
            <a:r>
              <a:rPr lang="en-US" dirty="0"/>
              <a:t> I </a:t>
            </a:r>
            <a:r>
              <a:rPr lang="en-US" dirty="0" err="1"/>
              <a:t>contenuti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secondo me ci </a:t>
            </a:r>
            <a:r>
              <a:rPr lang="en-US" dirty="0" err="1"/>
              <a:t>andrebbero</a:t>
            </a:r>
            <a:r>
              <a:rPr lang="en-US" dirty="0"/>
              <a:t>, </a:t>
            </a:r>
            <a:r>
              <a:rPr lang="en-US" dirty="0" err="1"/>
              <a:t>vanno</a:t>
            </a:r>
            <a:r>
              <a:rPr lang="en-US" dirty="0"/>
              <a:t> </a:t>
            </a:r>
            <a:r>
              <a:rPr lang="en-US" dirty="0" err="1"/>
              <a:t>sintetizzati</a:t>
            </a:r>
            <a:r>
              <a:rPr lang="en-US" dirty="0"/>
              <a:t> e </a:t>
            </a:r>
            <a:r>
              <a:rPr lang="en-US" dirty="0" err="1"/>
              <a:t>schematizzati</a:t>
            </a:r>
            <a:r>
              <a:rPr lang="en-US" dirty="0"/>
              <a:t> un po’ (ma a voce </a:t>
            </a:r>
            <a:r>
              <a:rPr lang="en-US" dirty="0" err="1"/>
              <a:t>direi</a:t>
            </a:r>
            <a:r>
              <a:rPr lang="en-US" dirty="0"/>
              <a:t> </a:t>
            </a:r>
            <a:r>
              <a:rPr lang="en-US" dirty="0" err="1"/>
              <a:t>esattamente</a:t>
            </a:r>
            <a:r>
              <a:rPr lang="en-US" dirty="0"/>
              <a:t> </a:t>
            </a:r>
            <a:r>
              <a:rPr lang="en-US" dirty="0" err="1"/>
              <a:t>questo</a:t>
            </a:r>
            <a:r>
              <a:rPr lang="en-US" dirty="0"/>
              <a:t>, e </a:t>
            </a:r>
            <a:r>
              <a:rPr lang="en-US" dirty="0" err="1"/>
              <a:t>aggiungerei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l’articolo</a:t>
            </a:r>
            <a:r>
              <a:rPr lang="en-US" dirty="0"/>
              <a:t> </a:t>
            </a:r>
            <a:r>
              <a:rPr lang="en-US" dirty="0" err="1"/>
              <a:t>originale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propone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non </a:t>
            </a:r>
            <a:r>
              <a:rPr lang="en-US" dirty="0" err="1"/>
              <a:t>arrivava</a:t>
            </a:r>
            <a:r>
              <a:rPr lang="en-US" dirty="0"/>
              <a:t> a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livello</a:t>
            </a:r>
            <a:r>
              <a:rPr lang="en-US" dirty="0"/>
              <a:t> di </a:t>
            </a:r>
            <a:r>
              <a:rPr lang="en-US" dirty="0" err="1"/>
              <a:t>interpretazione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0C8B9-E919-44C5-BA7B-9313869AE0CD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4207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0C8B9-E919-44C5-BA7B-9313869AE0CD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81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titolo deve essere più grande del testo della slide.</a:t>
            </a:r>
          </a:p>
          <a:p>
            <a:endParaRPr lang="it-IT" dirty="0"/>
          </a:p>
          <a:p>
            <a:r>
              <a:rPr lang="it-IT" dirty="0"/>
              <a:t>Qui io partirei con qualcosa di generale tipo «Neuroscienze e AI», con una/due figure che suggeriscano il concetto di cervello come rete complessa (ho aggiunto a titolo di esempio quelle che uso io a lezione, ma può metterci ciò che preferisce) e una frase generale sul naturale legame tra le due discipline, tuttavia poco esplorato finora.</a:t>
            </a:r>
          </a:p>
          <a:p>
            <a:endParaRPr lang="it-IT" dirty="0"/>
          </a:p>
          <a:p>
            <a:r>
              <a:rPr lang="it-IT" dirty="0"/>
              <a:t>Poi breve excursus nelle principali applicazioni viste finora (va bene quello che ha già messo).</a:t>
            </a:r>
          </a:p>
          <a:p>
            <a:endParaRPr lang="it-IT" dirty="0"/>
          </a:p>
          <a:p>
            <a:r>
              <a:rPr lang="it-IT" dirty="0"/>
              <a:t>Poi bisogna introdurre le GNN, a cui si fa riferimento negli obiettivi (slide successiva) ma che non sono ancora state nominate.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0C8B9-E919-44C5-BA7B-9313869AE0C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8752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Ho spostato qui la slide che era più avanti, come introduzione allo stato dell’arte nelle GNN.</a:t>
            </a:r>
          </a:p>
          <a:p>
            <a:endParaRPr lang="it-IT" dirty="0"/>
          </a:p>
          <a:p>
            <a:r>
              <a:rPr lang="it-IT" dirty="0"/>
              <a:t>Non sarebbe male aggiungere una figura che suggerisca il tipo di approccio.</a:t>
            </a:r>
          </a:p>
          <a:p>
            <a:endParaRPr lang="it-IT" dirty="0"/>
          </a:p>
          <a:p>
            <a:r>
              <a:rPr lang="it-IT" dirty="0"/>
              <a:t>Manca ancora una slide introduttiva sull’EEG di scalpo, senza la quale non si capiscono gli obiettivi (che vuol dire applicare le GNN all’EEG?)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0C8B9-E919-44C5-BA7B-9313869AE0C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8926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Ho spostato qui la slide che era più avanti, come introduzione allo stato dell’arte nelle GNN.</a:t>
            </a:r>
          </a:p>
          <a:p>
            <a:endParaRPr lang="it-IT" dirty="0"/>
          </a:p>
          <a:p>
            <a:r>
              <a:rPr lang="it-IT" dirty="0"/>
              <a:t>Non sarebbe male aggiungere una figura che suggerisca il tipo di approccio.</a:t>
            </a:r>
          </a:p>
          <a:p>
            <a:endParaRPr lang="it-IT" dirty="0"/>
          </a:p>
          <a:p>
            <a:r>
              <a:rPr lang="it-IT" dirty="0"/>
              <a:t>Manca ancora una slide introduttiva sull’EEG di scalpo, senza la quale non si capiscono gli obiettivi (che vuol dire applicare le GNN all’EEG?)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0C8B9-E919-44C5-BA7B-9313869AE0CD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764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</a:t>
            </a:r>
            <a:r>
              <a:rPr lang="en-US" dirty="0" err="1"/>
              <a:t>titolo</a:t>
            </a:r>
            <a:r>
              <a:rPr lang="en-US" dirty="0"/>
              <a:t> di </a:t>
            </a:r>
            <a:r>
              <a:rPr lang="en-US" dirty="0" err="1"/>
              <a:t>questa</a:t>
            </a:r>
            <a:r>
              <a:rPr lang="en-US" dirty="0"/>
              <a:t> slide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sintetico</a:t>
            </a:r>
            <a:r>
              <a:rPr lang="en-US" dirty="0"/>
              <a:t> e </a:t>
            </a:r>
            <a:r>
              <a:rPr lang="en-US" dirty="0" err="1"/>
              <a:t>chiaro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Soprattutto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c’è</a:t>
            </a:r>
            <a:r>
              <a:rPr lang="en-US" dirty="0"/>
              <a:t> molto testo, è </a:t>
            </a:r>
            <a:r>
              <a:rPr lang="en-US" dirty="0" err="1"/>
              <a:t>consigliabile</a:t>
            </a:r>
            <a:r>
              <a:rPr lang="en-US" dirty="0"/>
              <a:t> </a:t>
            </a:r>
            <a:r>
              <a:rPr lang="en-US" dirty="0" err="1"/>
              <a:t>evidenziare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concetti-chiave</a:t>
            </a:r>
            <a:r>
              <a:rPr lang="en-US" dirty="0"/>
              <a:t> in un </a:t>
            </a:r>
            <a:r>
              <a:rPr lang="en-US" dirty="0" err="1"/>
              <a:t>colore</a:t>
            </a:r>
            <a:r>
              <a:rPr lang="en-US" dirty="0"/>
              <a:t> </a:t>
            </a:r>
            <a:r>
              <a:rPr lang="en-US" dirty="0" err="1"/>
              <a:t>diverso</a:t>
            </a:r>
            <a:r>
              <a:rPr lang="en-US" dirty="0"/>
              <a:t> (lo </a:t>
            </a:r>
            <a:r>
              <a:rPr lang="en-US" dirty="0" err="1"/>
              <a:t>stesso</a:t>
            </a:r>
            <a:r>
              <a:rPr lang="en-US" dirty="0"/>
              <a:t> del </a:t>
            </a:r>
            <a:r>
              <a:rPr lang="en-US" dirty="0" err="1"/>
              <a:t>titolo</a:t>
            </a:r>
            <a:r>
              <a:rPr lang="en-US" dirty="0"/>
              <a:t> per </a:t>
            </a:r>
            <a:r>
              <a:rPr lang="en-US" dirty="0" err="1"/>
              <a:t>evitare</a:t>
            </a:r>
            <a:r>
              <a:rPr lang="en-US" dirty="0"/>
              <a:t> </a:t>
            </a:r>
            <a:r>
              <a:rPr lang="en-US" dirty="0" err="1"/>
              <a:t>l’effetto</a:t>
            </a:r>
            <a:r>
              <a:rPr lang="en-US" dirty="0"/>
              <a:t> </a:t>
            </a:r>
            <a:r>
              <a:rPr lang="en-US" dirty="0" err="1"/>
              <a:t>arlecchino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0C8B9-E919-44C5-BA7B-9313869AE0C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242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 da qualche parte metterei una immagine, anche piccola, di un soggetto con cuffia EEG in testa, per ricordare di che dati si tratta.</a:t>
            </a:r>
          </a:p>
          <a:p>
            <a:endParaRPr lang="it-IT" dirty="0"/>
          </a:p>
          <a:p>
            <a:r>
              <a:rPr lang="it-IT" dirty="0"/>
              <a:t>Sopra la figura scriverei che si tratta degli stimoli visivi somministrati ai soggetti (non è chiaro per chi non conosca lo studio, sembra che il soggetto sia quello seduto al tavolo)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0C8B9-E919-44C5-BA7B-9313869AE0C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8993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Alla feature extraction invece va ovviamente bene dare spazio, perché è uno dei contributi della tesi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0C8B9-E919-44C5-BA7B-9313869AE0C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239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Questo schema e i successivi sono ben fatti, ma i caratteri vanno ingranditi (sono difficili da leggere)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0C8B9-E919-44C5-BA7B-9313869AE0C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9922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Anche qui i caratteri vanno ingranditi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F0C8B9-E919-44C5-BA7B-9313869AE0C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2245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6A3B7B-3F70-4B24-F2F6-F9441C229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078AE9F-976B-0E45-E1EE-3BA928EDB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6C64F0-7303-115F-F9CB-2A15EBD5E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16722D-21F2-4F91-AE0D-9E891030AAC2}" type="datetime1">
              <a:rPr lang="it-IT" altLang="it-IT"/>
              <a:pPr/>
              <a:t>24/10/2022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F2CE32-4422-24EA-6423-27E7A255F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0BD93E6-84BE-EAAE-FE06-85DDFD3FA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F7ADEE48-A76B-4BE9-BB97-4CDBF7904F47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81775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658CAC-278F-2605-072B-17780891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C83145C-1AA1-736D-A2FB-F16E3E24C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65DB7C3-3FE4-8421-62A3-FBC474B9B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DB25508-AC0B-4109-90ED-F5AA47DA9CE8}" type="datetime1">
              <a:rPr lang="it-IT" altLang="it-IT"/>
              <a:pPr/>
              <a:t>24/10/2022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F4B1AD-6312-DA25-5BF3-A948C3771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33B1F29-95B7-69DE-8266-868E814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70B16CFD-8875-4972-A99A-BFA37F4C14D9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88748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7DDC34E-2856-8B0F-0F23-956261B5E8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48752" y="409576"/>
            <a:ext cx="2518833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C6298AF-5DED-CE97-ECC2-AE4FBAC47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88018" y="409576"/>
            <a:ext cx="7357533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052A5D7-013B-61C2-7E74-CAE1D0DBC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A66396-66D3-4FC3-9FA5-35070839A4D0}" type="datetime1">
              <a:rPr lang="it-IT" altLang="it-IT"/>
              <a:pPr/>
              <a:t>24/10/2022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95EEC7C-2965-92AD-4D05-0E263413A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C00A48-410D-E649-51E6-F9F2959C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68DEBEC5-C782-471A-AEB8-17B6D4B824B6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749025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2F20C2-6DFD-C8FD-A68D-BF4FC310C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018" y="409576"/>
            <a:ext cx="10079567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1D44118-5489-991D-A397-AA20F44DFAC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88018" y="1752600"/>
            <a:ext cx="4938183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6511C85-27AA-4CCB-0F2D-C1B4B8D33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9400" y="1752600"/>
            <a:ext cx="4938184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EB5E80C-94A7-86E0-ADB2-45A562D7B5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09E029F1-35A8-4FC0-9C0A-BBFCE71797F6}" type="datetime1">
              <a:rPr lang="it-IT" altLang="it-IT"/>
              <a:pPr/>
              <a:t>24/10/2022</a:t>
            </a:fld>
            <a:endParaRPr lang="it-IT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685BD0-4831-14C3-DEBC-55A5E5B1C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5600" y="61468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51748B2-6C17-D2C4-1C33-11C2CBDB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DAA532AB-2490-4717-8FD9-EC7349D3BB6F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58131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4C2237-86AF-8DC7-8586-1E9B8430B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018" y="409576"/>
            <a:ext cx="10079567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D86847F6-6B08-B83A-CBB3-D87D45522ADC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1488018" y="1752600"/>
            <a:ext cx="10079567" cy="4114800"/>
          </a:xfrm>
        </p:spPr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A103FC8-8E25-975D-09B2-A2991E3AC2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7F6DBCF2-6DD9-49A4-808D-53F51ADC08F5}" type="datetime1">
              <a:rPr lang="it-IT" altLang="it-IT"/>
              <a:pPr/>
              <a:t>24/10/2022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21BD76-5297-C162-D495-ADAF5BDC2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5600" y="61468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7678A72-4145-9368-E909-06F129866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EDA53AAC-43D3-46A2-933F-849242328328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73724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E4AD2D-23E6-06B2-1A52-6FCF0FB52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018" y="409576"/>
            <a:ext cx="10079567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>
            <a:extLst>
              <a:ext uri="{FF2B5EF4-FFF2-40B4-BE49-F238E27FC236}">
                <a16:creationId xmlns:a16="http://schemas.microsoft.com/office/drawing/2014/main" id="{CAA01F1C-9E60-90E2-B303-532BD39C25B0}"/>
              </a:ext>
            </a:extLst>
          </p:cNvPr>
          <p:cNvSpPr>
            <a:spLocks noGrp="1"/>
          </p:cNvSpPr>
          <p:nvPr>
            <p:ph type="chart" idx="1"/>
          </p:nvPr>
        </p:nvSpPr>
        <p:spPr>
          <a:xfrm>
            <a:off x="1488018" y="1752600"/>
            <a:ext cx="10079567" cy="4114800"/>
          </a:xfrm>
        </p:spPr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A56FFF-40E5-8403-55E3-C4DC64E9D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F5F8F5CB-C7B0-4E5F-98C0-5929CC29A98C}" type="datetime1">
              <a:rPr lang="it-IT" altLang="it-IT"/>
              <a:pPr/>
              <a:t>24/10/2022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E18ADC-F9CD-16D3-F5F7-74047FF30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5600" y="61468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2A7CF7-4FD9-E65A-DCBA-80CB20C9C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48797E71-F5B0-4B96-A756-80561076B415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1739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884E41-A355-02D4-6122-E34CFD960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AU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185EC9A-417B-4693-4F51-6FDD8B37B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AU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50ED19-E6F9-D8AE-2974-2E091D11B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7CCF-43EC-2C41-8B95-51ADAB8C423A}" type="datetimeFigureOut">
              <a:rPr lang="en-AU" smtClean="0"/>
              <a:t>24/10/2022</a:t>
            </a:fld>
            <a:endParaRPr lang="en-AU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2C2F88-CF61-4218-6E27-CADCC4073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8D903-0984-31C9-02DE-A0D8FF57D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E6E6E-405E-1744-A1C0-51FE660648D5}" type="slidenum">
              <a:rPr lang="en-AU" smtClean="0"/>
              <a:t>‹N›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7732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E79326-B70D-B51E-FE0F-8C1040CCF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AU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D43E10-0AE8-9B82-6CEE-5139C1B04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AU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31AB54-94C7-F2D3-C29E-B72C3F71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7CCF-43EC-2C41-8B95-51ADAB8C423A}" type="datetimeFigureOut">
              <a:rPr lang="en-AU" smtClean="0"/>
              <a:t>24/10/2022</a:t>
            </a:fld>
            <a:endParaRPr lang="en-AU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9243BE-5E1F-ECA4-4C88-6191F459E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3C211CC-74E8-C634-25FD-E603C4C2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E6E6E-405E-1744-A1C0-51FE660648D5}" type="slidenum">
              <a:rPr lang="en-AU" smtClean="0"/>
              <a:t>‹N›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1731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5AD429-1637-14A3-6F3D-0E61BDD19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AU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ECBC007-A01F-F0EE-35BD-5789D007E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CA57216-0C00-EFE7-A0F6-9B5C30097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7CCF-43EC-2C41-8B95-51ADAB8C423A}" type="datetimeFigureOut">
              <a:rPr lang="en-AU" smtClean="0"/>
              <a:t>24/10/2022</a:t>
            </a:fld>
            <a:endParaRPr lang="en-AU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39BBFC-329E-B1FE-C775-DEBC733F2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DB1BFB-55BC-6AD4-E46E-D0557CD98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E6E6E-405E-1744-A1C0-51FE660648D5}" type="slidenum">
              <a:rPr lang="en-AU" smtClean="0"/>
              <a:t>‹N›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11871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368834-951B-E9E1-B06F-39FA3DB20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AU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C37A66-75E2-666D-5516-2B25E30AA7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AU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323B45F-228F-B99D-1CF6-44FFD0BD9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AU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089F33-5D05-2DAA-695F-847CEA6D5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7CCF-43EC-2C41-8B95-51ADAB8C423A}" type="datetimeFigureOut">
              <a:rPr lang="en-AU" smtClean="0"/>
              <a:t>24/10/2022</a:t>
            </a:fld>
            <a:endParaRPr lang="en-AU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71ED111-0F6C-20C8-6DBE-D85FB4E97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E87C4DD-035D-3CC1-BF51-BC5067D79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E6E6E-405E-1744-A1C0-51FE660648D5}" type="slidenum">
              <a:rPr lang="en-AU" smtClean="0"/>
              <a:t>‹N›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3624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D8CC28-6CE6-07BB-1806-3680AF0EA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AU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5CD9FC4-C041-2912-B3AE-7786E5015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5F1EF38-AF3D-15DF-E3BC-8860CAB0F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AU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1526E6A-73A7-7C42-0984-9B909E773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4DDE398-1857-7C2F-730C-7700ED1580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AU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3201054-05E7-D313-1D70-1D9733FDB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7CCF-43EC-2C41-8B95-51ADAB8C423A}" type="datetimeFigureOut">
              <a:rPr lang="en-AU" smtClean="0"/>
              <a:t>24/10/2022</a:t>
            </a:fld>
            <a:endParaRPr lang="en-AU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A801C0E-CF01-EFBA-6034-F09DC239A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9E4CC3B-ABB1-73CA-A815-1F2CADA4E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E6E6E-405E-1744-A1C0-51FE660648D5}" type="slidenum">
              <a:rPr lang="en-AU" smtClean="0"/>
              <a:t>‹N›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1417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7723AA-92F3-D716-A847-2297DAE65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CAA3B4-9FDB-CC99-6A11-8794742A9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01154E-58C6-70CA-FDA3-02A20CC34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F1DF62-9A15-462A-B5B3-1654078EC20D}" type="datetime1">
              <a:rPr lang="it-IT" altLang="it-IT"/>
              <a:pPr/>
              <a:t>24/10/2022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6A5967-AC33-C9A1-830C-9E15B807C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31F8ECF-5F19-6CE0-5D48-1C2B21A6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D7E480D6-6523-4555-B482-DDC60FF435C3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27129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5B404E-CD8B-BA17-59BD-27B1A091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AU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77050F-81A5-ECC7-014D-3F2CF31CC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7CCF-43EC-2C41-8B95-51ADAB8C423A}" type="datetimeFigureOut">
              <a:rPr lang="en-AU" smtClean="0"/>
              <a:t>24/10/2022</a:t>
            </a:fld>
            <a:endParaRPr lang="en-AU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7A89D4E-2796-BFD5-A969-F15878A65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0904E4-9BA0-1BD7-4424-336A47F4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E6E6E-405E-1744-A1C0-51FE660648D5}" type="slidenum">
              <a:rPr lang="en-AU" smtClean="0"/>
              <a:t>‹N›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9544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E8839A9-D656-A507-22E0-AF7A3D10F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7CCF-43EC-2C41-8B95-51ADAB8C423A}" type="datetimeFigureOut">
              <a:rPr lang="en-AU" smtClean="0"/>
              <a:t>24/10/2022</a:t>
            </a:fld>
            <a:endParaRPr lang="en-AU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13602C1-1CD7-B3B9-C9B7-47196434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EB7DEB-3D0D-8B3C-BA07-251C581E9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E6E6E-405E-1744-A1C0-51FE660648D5}" type="slidenum">
              <a:rPr lang="en-AU" smtClean="0"/>
              <a:t>‹N›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99117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B463B1-1128-F9DA-CF47-60488A730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AU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19AB98-1B38-B537-9DDA-B1099F84F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AU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5E87325-2C80-0056-07F7-4796E71DB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B735ABC-7F18-F874-4800-33FC9C1F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7CCF-43EC-2C41-8B95-51ADAB8C423A}" type="datetimeFigureOut">
              <a:rPr lang="en-AU" smtClean="0"/>
              <a:t>24/10/2022</a:t>
            </a:fld>
            <a:endParaRPr lang="en-AU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677791E-6773-194C-3DE2-6B3B52EFF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802C7F0-BCD3-DECE-69BE-5C447D301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E6E6E-405E-1744-A1C0-51FE660648D5}" type="slidenum">
              <a:rPr lang="en-AU" smtClean="0"/>
              <a:t>‹N›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92367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7A7C10-C92E-5D63-B8F9-88A6EA97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AU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D2A2D73-DD64-F0E8-A7B7-679D42EBDE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523CB32-BE38-DC8A-F9C1-18812EFFD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01458BA-BA36-85D9-10BE-BD922DB63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7CCF-43EC-2C41-8B95-51ADAB8C423A}" type="datetimeFigureOut">
              <a:rPr lang="en-AU" smtClean="0"/>
              <a:t>24/10/2022</a:t>
            </a:fld>
            <a:endParaRPr lang="en-AU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0C05008-CE70-4B5F-8D87-996C9265A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70A77A1-61ED-99A9-8352-AA7EA41D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E6E6E-405E-1744-A1C0-51FE660648D5}" type="slidenum">
              <a:rPr lang="en-AU" smtClean="0"/>
              <a:t>‹N›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17960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906F4F-396F-6B22-ECA0-A9CC4320B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AU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F90EFD6-1DD5-B4D5-936F-BFEA3070C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AU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4F173F-A903-38DC-D3BE-75598DD83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7CCF-43EC-2C41-8B95-51ADAB8C423A}" type="datetimeFigureOut">
              <a:rPr lang="en-AU" smtClean="0"/>
              <a:t>24/10/2022</a:t>
            </a:fld>
            <a:endParaRPr lang="en-AU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8F456E-6B0A-9DC0-7E47-80F23B8FE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CE6E0B4-F404-53CC-FE5B-EDE93547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E6E6E-405E-1744-A1C0-51FE660648D5}" type="slidenum">
              <a:rPr lang="en-AU" smtClean="0"/>
              <a:t>‹N›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28768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C56607B-B53C-2CD4-60DD-397D215A3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AU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5B4C7C-911E-C6BC-B9EC-A64D916F4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AU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36A37-745C-6D5E-C8D8-AB27D2995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7CCF-43EC-2C41-8B95-51ADAB8C423A}" type="datetimeFigureOut">
              <a:rPr lang="en-AU" smtClean="0"/>
              <a:t>24/10/2022</a:t>
            </a:fld>
            <a:endParaRPr lang="en-AU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0D11B57-5BF9-51C4-C727-DA9D9B57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4DC21E-9B02-4F9F-4EBE-424C8120F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E6E6E-405E-1744-A1C0-51FE660648D5}" type="slidenum">
              <a:rPr lang="en-AU" smtClean="0"/>
              <a:t>‹N›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4306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235E47-B109-D139-920C-07EDCDEC7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6CC7F1B-B6A5-6288-1D74-311C8B102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5DD4FCA-0EF2-9DDA-B0CF-CAE41894B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6DA272-D371-42C0-88EA-9EDF7B05EB50}" type="datetime1">
              <a:rPr lang="it-IT" altLang="it-IT"/>
              <a:pPr/>
              <a:t>24/10/2022</a:t>
            </a:fld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D14A1D-A4A3-8366-67DE-1D9DC9C1F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D3841B-A609-5294-3B49-8B8DFDB16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886F959D-792F-40D3-BCA3-692ABCA80BFA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5204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D1334-8574-54CB-A9C7-374FA3480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682C2F-C482-F54C-E178-BBD948BBB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8018" y="1752600"/>
            <a:ext cx="4938183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5274BE5-A6F4-0AAC-E98F-AD69E5F97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9400" y="1752600"/>
            <a:ext cx="4938184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9A57C9B-08DA-6724-478A-E269915E0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705A90-2D00-44A4-A3EB-64A267EC8F5A}" type="datetime1">
              <a:rPr lang="it-IT" altLang="it-IT"/>
              <a:pPr/>
              <a:t>24/10/2022</a:t>
            </a:fld>
            <a:endParaRPr lang="it-IT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4A8122-ACCB-7544-4E0B-209F87670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6927CBB-4D3D-E928-5F81-1EF8F530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9A042548-391B-4288-8F9D-788D50AD4342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926338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4E255-6E61-FC7F-320E-8165E2EB1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B7C95D5-3116-12E9-60AB-971D7CEBB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D18145-0AD8-2332-08F9-709AA8D37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5164338-4DEE-FCDB-C6BA-76E2E646C7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CE20361-47DF-1E27-C084-EEF0FF61D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46A5077-D044-3C2A-6BC8-B97A82C28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5CB6D7-393A-4392-ABA2-9013BD7ADCF3}" type="datetime1">
              <a:rPr lang="it-IT" altLang="it-IT"/>
              <a:pPr/>
              <a:t>24/10/2022</a:t>
            </a:fld>
            <a:endParaRPr lang="it-IT" alt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8E7D081-EAAF-2207-3FF7-286EBAA5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A6C8D11-0B02-BB95-DC56-DEBC8D2A0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212411BC-19DA-4E91-8C8C-8ACC849C0B2D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42012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CD206D-7BA5-234F-B6CB-57301035E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783678F-96A8-2FBF-794D-FD5555C0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02472C-8F20-4D96-B5AA-9E0E34BEA25D}" type="datetime1">
              <a:rPr lang="it-IT" altLang="it-IT"/>
              <a:pPr/>
              <a:t>24/10/2022</a:t>
            </a:fld>
            <a:endParaRPr lang="it-IT" alt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194E901-6C8E-47DF-F389-4C22B2367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A0E74E5-08B7-EBAF-7A59-E1956BE68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16CCF545-6F6C-489E-AC38-7A0D8CA09BC7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5180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4FF40C5-356D-E08C-F879-F248BF178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16133C-5C57-47F1-A84F-E5091D17438B}" type="datetime1">
              <a:rPr lang="it-IT" altLang="it-IT"/>
              <a:pPr/>
              <a:t>24/10/2022</a:t>
            </a:fld>
            <a:endParaRPr lang="it-IT" alt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E35AF57-5753-5CF9-9040-F98D121FD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758589-C430-8CC5-B00D-4CE93A359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8EE53339-62F6-4F79-903D-72B744E1C860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92800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87156C-D619-A1AF-CA52-C8AB162C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13A017-4BC8-2583-3106-654CC0FF5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7114C17-1C14-C5AD-F947-4BA3FFAFA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A058360-D876-5FD9-A1FE-24194B2F4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15EA9B-9DB4-401E-A89E-99B4A38F3534}" type="datetime1">
              <a:rPr lang="it-IT" altLang="it-IT"/>
              <a:pPr/>
              <a:t>24/10/2022</a:t>
            </a:fld>
            <a:endParaRPr lang="it-IT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96F5AC3-3C0B-4690-6718-2D994F078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2E144AF-79E6-9DA0-3B32-9861D0D1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C1496303-A1A4-488B-8090-82CD50C298E4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195829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EB0957-99A9-8929-3B0C-8C0C7BEE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AEF8AFD-FC8F-EFCF-104F-AD156F16B5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F4786E8-214F-D75D-C72D-ED396A452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EC701DF-0727-8BF5-6874-A6D7FC63A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46153B-35C2-4036-A17B-BF6EA9DB9C77}" type="datetime1">
              <a:rPr lang="it-IT" altLang="it-IT"/>
              <a:pPr/>
              <a:t>24/10/2022</a:t>
            </a:fld>
            <a:endParaRPr lang="it-IT" alt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56D297E-9A15-E723-2A4F-38FBBEA66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94D33A0-C9B5-6D99-92C0-C3F04B38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8F651BA5-CF91-4279-9269-5DD348E8D76B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78979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5">
            <a:extLst>
              <a:ext uri="{FF2B5EF4-FFF2-40B4-BE49-F238E27FC236}">
                <a16:creationId xmlns:a16="http://schemas.microsoft.com/office/drawing/2014/main" id="{E4EE08D9-8753-4A4C-E4E3-3E0E88A1F2BE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12192000" cy="762000"/>
            <a:chOff x="0" y="3840"/>
            <a:chExt cx="5760" cy="480"/>
          </a:xfrm>
        </p:grpSpPr>
        <p:sp>
          <p:nvSpPr>
            <p:cNvPr id="1037" name="Rectangle 13">
              <a:extLst>
                <a:ext uri="{FF2B5EF4-FFF2-40B4-BE49-F238E27FC236}">
                  <a16:creationId xmlns:a16="http://schemas.microsoft.com/office/drawing/2014/main" id="{137C98EE-A9FB-F292-BE25-BA9DD48FF1C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 sz="1800"/>
            </a:p>
          </p:txBody>
        </p:sp>
        <p:sp>
          <p:nvSpPr>
            <p:cNvPr id="1038" name="Rectangle 14">
              <a:extLst>
                <a:ext uri="{FF2B5EF4-FFF2-40B4-BE49-F238E27FC236}">
                  <a16:creationId xmlns:a16="http://schemas.microsoft.com/office/drawing/2014/main" id="{A1CF0AF8-6EAB-A7DF-B7BF-46CD068DADB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 sz="1800"/>
            </a:p>
          </p:txBody>
        </p:sp>
      </p:grpSp>
      <p:sp>
        <p:nvSpPr>
          <p:cNvPr id="1026" name="Rectangle 2">
            <a:extLst>
              <a:ext uri="{FF2B5EF4-FFF2-40B4-BE49-F238E27FC236}">
                <a16:creationId xmlns:a16="http://schemas.microsoft.com/office/drawing/2014/main" id="{54681AF1-D5D1-690A-2BDE-B5C0FC560A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88018" y="409576"/>
            <a:ext cx="1007956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3861B99-815B-7CE4-545E-7F59A7B375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88018" y="1752600"/>
            <a:ext cx="10079567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E33AA04-2695-BD81-9807-E3AF6CA7F4E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91200" y="6146800"/>
            <a:ext cx="254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fld id="{6D1F235D-BC15-4D8E-B5DD-E5821D140939}" type="datetime1">
              <a:rPr lang="it-IT" altLang="it-IT"/>
              <a:pPr/>
              <a:t>24/10/2022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C088FF1-BB44-C077-BBCD-07BED31D87F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25600" y="6146800"/>
            <a:ext cx="386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r>
              <a:rPr lang="it-IT" altLang="it-IT"/>
              <a:t>Titolo Presentazione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3413761-2B5A-F17B-F26B-7E08066602A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146800"/>
            <a:ext cx="254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r>
              <a:rPr lang="it-IT" altLang="it-IT"/>
              <a:t>Pagina </a:t>
            </a:r>
            <a:fld id="{9CE43F64-08B1-4113-BA9D-812254A2AB6D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8465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fontAlgn="base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fontAlgn="base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42A1931-1E55-D4EB-19B2-A855E6C44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AU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2720F13-D78E-44A8-3E86-ED12B2A1E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AU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A0B4A5-6F10-B76C-0623-15BF6F536F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57CCF-43EC-2C41-8B95-51ADAB8C423A}" type="datetimeFigureOut">
              <a:rPr lang="en-AU" smtClean="0"/>
              <a:t>24/10/2022</a:t>
            </a:fld>
            <a:endParaRPr lang="en-AU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D72013-F510-6D55-F305-CF444108F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CEFF0A-10B9-6FA7-B999-767999CC5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E6E6E-405E-1744-A1C0-51FE660648D5}" type="slidenum">
              <a:rPr lang="en-AU" smtClean="0"/>
              <a:t>‹N›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511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0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70.png"/><Relationship Id="rId4" Type="http://schemas.openxmlformats.org/officeDocument/2006/relationships/image" Target="../media/image6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0.png"/><Relationship Id="rId5" Type="http://schemas.openxmlformats.org/officeDocument/2006/relationships/image" Target="../media/image90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B7DF0820-B546-98C1-74C0-65469EB77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17">
            <a:extLst>
              <a:ext uri="{FF2B5EF4-FFF2-40B4-BE49-F238E27FC236}">
                <a16:creationId xmlns:a16="http://schemas.microsoft.com/office/drawing/2014/main" id="{809BBCB9-DE86-7E05-7723-24C65D00C39D}"/>
              </a:ext>
            </a:extLst>
          </p:cNvPr>
          <p:cNvGrpSpPr>
            <a:grpSpLocks/>
          </p:cNvGrpSpPr>
          <p:nvPr/>
        </p:nvGrpSpPr>
        <p:grpSpPr bwMode="auto">
          <a:xfrm>
            <a:off x="-1" y="2759075"/>
            <a:ext cx="12192001" cy="4098925"/>
            <a:chOff x="0" y="1738"/>
            <a:chExt cx="5760" cy="2582"/>
          </a:xfrm>
        </p:grpSpPr>
        <p:pic>
          <p:nvPicPr>
            <p:cNvPr id="6" name="Picture 15">
              <a:extLst>
                <a:ext uri="{FF2B5EF4-FFF2-40B4-BE49-F238E27FC236}">
                  <a16:creationId xmlns:a16="http://schemas.microsoft.com/office/drawing/2014/main" id="{180A4E61-5588-6DB4-D59E-24F1F6D56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6">
              <a:extLst>
                <a:ext uri="{FF2B5EF4-FFF2-40B4-BE49-F238E27FC236}">
                  <a16:creationId xmlns:a16="http://schemas.microsoft.com/office/drawing/2014/main" id="{3E03E97B-5576-212E-FD91-3898752485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3">
            <a:extLst>
              <a:ext uri="{FF2B5EF4-FFF2-40B4-BE49-F238E27FC236}">
                <a16:creationId xmlns:a16="http://schemas.microsoft.com/office/drawing/2014/main" id="{E935DF62-705C-B6F6-619D-0AF876AA93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851212" y="711911"/>
            <a:ext cx="8489575" cy="1525945"/>
          </a:xfrm>
        </p:spPr>
        <p:txBody>
          <a:bodyPr anchor="t">
            <a:noAutofit/>
          </a:bodyPr>
          <a:lstStyle/>
          <a:p>
            <a:r>
              <a:rPr lang="en-IE" altLang="it-IT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Graph neural networks for classification and task-conditioned brain connectivity estimation of electrophysiological data</a:t>
            </a:r>
          </a:p>
        </p:txBody>
      </p:sp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ADE05186-0FC9-7903-224B-4502896BD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672" y="3822796"/>
            <a:ext cx="3181041" cy="979941"/>
          </a:xfrm>
          <a:prstGeom prst="rect">
            <a:avLst/>
          </a:prstGeom>
        </p:spPr>
      </p:pic>
      <p:sp>
        <p:nvSpPr>
          <p:cNvPr id="22" name="Rectangle 4">
            <a:extLst>
              <a:ext uri="{FF2B5EF4-FFF2-40B4-BE49-F238E27FC236}">
                <a16:creationId xmlns:a16="http://schemas.microsoft.com/office/drawing/2014/main" id="{89C339AB-D560-1E87-FB8C-B4724FCFE17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32172" y="5460288"/>
            <a:ext cx="5589563" cy="948767"/>
          </a:xfrm>
        </p:spPr>
        <p:txBody>
          <a:bodyPr>
            <a:noAutofit/>
          </a:bodyPr>
          <a:lstStyle/>
          <a:p>
            <a:pPr algn="l"/>
            <a:r>
              <a:rPr lang="it-IT" altLang="it-IT" sz="3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Lorenzo Mattia 1793272</a:t>
            </a:r>
          </a:p>
          <a:p>
            <a:pPr algn="l"/>
            <a:r>
              <a:rPr lang="it-IT" altLang="it-IT" sz="1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Master Thesis – </a:t>
            </a:r>
            <a:r>
              <a:rPr lang="it-IT" altLang="it-IT" sz="18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M.Sc</a:t>
            </a:r>
            <a:r>
              <a:rPr lang="it-IT" altLang="it-IT" sz="1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. in </a:t>
            </a:r>
            <a:r>
              <a:rPr lang="it-IT" altLang="it-IT" sz="18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Artificial</a:t>
            </a:r>
            <a:r>
              <a:rPr lang="it-IT" altLang="it-IT" sz="1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Intelligence and </a:t>
            </a:r>
            <a:r>
              <a:rPr lang="it-IT" altLang="it-IT" sz="18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Robotics</a:t>
            </a:r>
            <a:endParaRPr lang="it-IT" altLang="it-IT" sz="18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BD1E662-DE19-0AE2-C700-D0984C6E23B8}"/>
              </a:ext>
            </a:extLst>
          </p:cNvPr>
          <p:cNvSpPr txBox="1">
            <a:spLocks noChangeArrowheads="1"/>
          </p:cNvSpPr>
          <p:nvPr/>
        </p:nvSpPr>
        <p:spPr>
          <a:xfrm>
            <a:off x="6613863" y="5197322"/>
            <a:ext cx="5105709" cy="1211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altLang="it-IT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Thesis Advisor: Prof. Laura Astolfi</a:t>
            </a:r>
          </a:p>
          <a:p>
            <a:pPr algn="r"/>
            <a:r>
              <a:rPr lang="it-IT" altLang="it-IT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Co-Advisor: Prof. Nicola Toschi</a:t>
            </a:r>
          </a:p>
          <a:p>
            <a:pPr algn="r"/>
            <a:r>
              <a:rPr lang="it-IT" altLang="it-IT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Co-</a:t>
            </a:r>
            <a:r>
              <a:rPr lang="it-IT" altLang="it-IT" sz="20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Examiner</a:t>
            </a:r>
            <a:r>
              <a:rPr lang="it-IT" altLang="it-IT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: Prof. Thomas Alessandro </a:t>
            </a:r>
            <a:r>
              <a:rPr lang="it-IT" altLang="it-IT" sz="20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Ciarfuglia</a:t>
            </a:r>
            <a:endParaRPr lang="it-IT" altLang="it-IT" sz="20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864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436AB9BC-387A-A983-645A-180DB4F5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9627C1-78F8-4BD2-8A4C-F7F8D0EE1AA3}" type="datetime1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24/10/2022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2C2E056-8C68-8419-6F18-1E6E27E3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Pagina </a:t>
            </a:r>
            <a:fld id="{FDC0AA3D-2B18-4D25-85E7-F3B7B2B2C4BE}" type="slidenum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6FCF36D-2BC9-34AF-7241-2AF95DF0D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8017" y="409576"/>
            <a:ext cx="7318631" cy="504825"/>
          </a:xfrm>
        </p:spPr>
        <p:txBody>
          <a:bodyPr/>
          <a:lstStyle/>
          <a:p>
            <a:r>
              <a:rPr lang="it-IT" altLang="it-IT" sz="3600" dirty="0" err="1">
                <a:latin typeface="Bahnschrift SemiBold SemiConden" panose="020B0502040204020203" pitchFamily="34" charset="0"/>
              </a:rPr>
              <a:t>Graph</a:t>
            </a:r>
            <a:r>
              <a:rPr lang="it-IT" altLang="it-IT" sz="3600" dirty="0">
                <a:latin typeface="Bahnschrift SemiBold SemiConden" panose="020B0502040204020203" pitchFamily="34" charset="0"/>
              </a:rPr>
              <a:t> </a:t>
            </a:r>
            <a:r>
              <a:rPr lang="it-IT" altLang="it-IT" sz="3600" dirty="0" err="1">
                <a:latin typeface="Bahnschrift SemiBold SemiConden" panose="020B0502040204020203" pitchFamily="34" charset="0"/>
              </a:rPr>
              <a:t>neural</a:t>
            </a:r>
            <a:r>
              <a:rPr lang="it-IT" altLang="it-IT" sz="3600" dirty="0">
                <a:latin typeface="Bahnschrift SemiBold SemiConden" panose="020B0502040204020203" pitchFamily="34" charset="0"/>
              </a:rPr>
              <a:t> networks - </a:t>
            </a:r>
            <a:r>
              <a:rPr lang="it-IT" altLang="it-IT" sz="3600" dirty="0" err="1">
                <a:latin typeface="Bahnschrift SemiBold SemiConden" panose="020B0502040204020203" pitchFamily="34" charset="0"/>
              </a:rPr>
              <a:t>Classifiers</a:t>
            </a:r>
            <a:endParaRPr lang="it-IT" altLang="it-IT" sz="3600" dirty="0">
              <a:latin typeface="Bahnschrift SemiBold SemiConden" panose="020B05020402040202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D527F51-E7D3-B7C3-63AD-AB8839861F65}"/>
              </a:ext>
            </a:extLst>
          </p:cNvPr>
          <p:cNvSpPr txBox="1"/>
          <p:nvPr/>
        </p:nvSpPr>
        <p:spPr>
          <a:xfrm>
            <a:off x="154090" y="1204384"/>
            <a:ext cx="5033767" cy="444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Three </a:t>
            </a:r>
            <a:r>
              <a:rPr lang="it-IT" sz="24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different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</a:t>
            </a:r>
            <a:r>
              <a:rPr lang="it-IT" sz="2400" dirty="0" err="1">
                <a:latin typeface="Bahnschrift Light SemiCondensed" panose="020B0502040204020203" pitchFamily="34" charset="0"/>
              </a:rPr>
              <a:t>convolution</a:t>
            </a:r>
            <a:r>
              <a:rPr lang="it-IT" sz="2400" dirty="0">
                <a:latin typeface="Bahnschrift Light SemiCondensed" panose="020B0502040204020203" pitchFamily="34" charset="0"/>
              </a:rPr>
              <a:t> operator </a:t>
            </a:r>
            <a:r>
              <a:rPr lang="it-IT" sz="24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tested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: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it-IT" sz="24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Graph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-SAGE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it-IT" sz="24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Graph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Isomorphism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Network (GIN)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it-IT" sz="24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Graph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Convolution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Network (GCN)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it-IT" sz="24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Readout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function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to </a:t>
            </a:r>
            <a:r>
              <a:rPr lang="it-IT" sz="24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obtain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</a:t>
            </a:r>
            <a:r>
              <a:rPr lang="it-IT" sz="2400" dirty="0" err="1">
                <a:latin typeface="Bahnschrift Light SemiCondensed" panose="020B0502040204020203" pitchFamily="34" charset="0"/>
              </a:rPr>
              <a:t>graph</a:t>
            </a:r>
            <a:r>
              <a:rPr lang="it-IT" sz="2400" dirty="0">
                <a:latin typeface="Bahnschrift Light SemiCondensed" panose="020B0502040204020203" pitchFamily="34" charset="0"/>
              </a:rPr>
              <a:t> </a:t>
            </a:r>
            <a:r>
              <a:rPr lang="it-IT" sz="2400" dirty="0" err="1">
                <a:latin typeface="Bahnschrift Light SemiCondensed" panose="020B0502040204020203" pitchFamily="34" charset="0"/>
              </a:rPr>
              <a:t>level</a:t>
            </a:r>
            <a:r>
              <a:rPr lang="it-IT" sz="2400" dirty="0">
                <a:latin typeface="Bahnschrift Light SemiCondensed" panose="020B0502040204020203" pitchFamily="34" charset="0"/>
              </a:rPr>
              <a:t> </a:t>
            </a:r>
            <a:r>
              <a:rPr lang="it-IT" sz="2400" dirty="0" err="1">
                <a:latin typeface="Bahnschrift Light SemiCondensed" panose="020B0502040204020203" pitchFamily="34" charset="0"/>
              </a:rPr>
              <a:t>embedding</a:t>
            </a:r>
            <a:endParaRPr lang="it-IT" sz="2400" dirty="0">
              <a:latin typeface="Bahnschrift Light SemiCondensed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it-IT" sz="24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Final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multi-</a:t>
            </a:r>
            <a:r>
              <a:rPr lang="it-IT" sz="24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layer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perceptron</a:t>
            </a:r>
            <a:endParaRPr lang="it-IT" sz="2400" dirty="0">
              <a:solidFill>
                <a:srgbClr val="000000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58" name="Immagine 57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D3FE48-5F25-8B27-1AB7-F80B0C187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698"/>
          <a:stretch/>
        </p:blipFill>
        <p:spPr>
          <a:xfrm>
            <a:off x="44153" y="37612"/>
            <a:ext cx="632077" cy="747482"/>
          </a:xfrm>
          <a:prstGeom prst="rect">
            <a:avLst/>
          </a:prstGeom>
        </p:spPr>
      </p:pic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7566C8F2-D345-3071-8C35-C157931EEB8A}"/>
              </a:ext>
            </a:extLst>
          </p:cNvPr>
          <p:cNvCxnSpPr>
            <a:cxnSpLocks/>
          </p:cNvCxnSpPr>
          <p:nvPr/>
        </p:nvCxnSpPr>
        <p:spPr>
          <a:xfrm>
            <a:off x="7634865" y="1793375"/>
            <a:ext cx="401278" cy="0"/>
          </a:xfrm>
          <a:prstGeom prst="straightConnector1">
            <a:avLst/>
          </a:prstGeom>
          <a:solidFill>
            <a:srgbClr val="70AD47">
              <a:lumMod val="60000"/>
              <a:lumOff val="40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9" name="Gruppo 8">
            <a:extLst>
              <a:ext uri="{FF2B5EF4-FFF2-40B4-BE49-F238E27FC236}">
                <a16:creationId xmlns:a16="http://schemas.microsoft.com/office/drawing/2014/main" id="{099BC189-3A4A-A08D-B552-436BC7649041}"/>
              </a:ext>
            </a:extLst>
          </p:cNvPr>
          <p:cNvGrpSpPr/>
          <p:nvPr/>
        </p:nvGrpSpPr>
        <p:grpSpPr>
          <a:xfrm>
            <a:off x="5307258" y="1306409"/>
            <a:ext cx="6730652" cy="3880805"/>
            <a:chOff x="5187857" y="1234503"/>
            <a:chExt cx="6730652" cy="3880805"/>
          </a:xfrm>
        </p:grpSpPr>
        <p:grpSp>
          <p:nvGrpSpPr>
            <p:cNvPr id="57" name="Gruppo 56">
              <a:extLst>
                <a:ext uri="{FF2B5EF4-FFF2-40B4-BE49-F238E27FC236}">
                  <a16:creationId xmlns:a16="http://schemas.microsoft.com/office/drawing/2014/main" id="{2048528B-291B-9C3D-88DD-95BAC2802A3D}"/>
                </a:ext>
              </a:extLst>
            </p:cNvPr>
            <p:cNvGrpSpPr/>
            <p:nvPr/>
          </p:nvGrpSpPr>
          <p:grpSpPr>
            <a:xfrm>
              <a:off x="5187857" y="1417207"/>
              <a:ext cx="6730652" cy="3698101"/>
              <a:chOff x="5100350" y="1009468"/>
              <a:chExt cx="6730652" cy="3698101"/>
            </a:xfrm>
          </p:grpSpPr>
          <p:grpSp>
            <p:nvGrpSpPr>
              <p:cNvPr id="13" name="Gruppo 12">
                <a:extLst>
                  <a:ext uri="{FF2B5EF4-FFF2-40B4-BE49-F238E27FC236}">
                    <a16:creationId xmlns:a16="http://schemas.microsoft.com/office/drawing/2014/main" id="{62E1FA89-19DC-6B15-B82C-BF6E89537E5D}"/>
                  </a:ext>
                </a:extLst>
              </p:cNvPr>
              <p:cNvGrpSpPr/>
              <p:nvPr/>
            </p:nvGrpSpPr>
            <p:grpSpPr>
              <a:xfrm>
                <a:off x="5100350" y="2056573"/>
                <a:ext cx="6730652" cy="1266511"/>
                <a:chOff x="1731640" y="3968034"/>
                <a:chExt cx="7605151" cy="1216981"/>
              </a:xfrm>
              <a:solidFill>
                <a:srgbClr val="70AD47">
                  <a:lumMod val="60000"/>
                  <a:lumOff val="40000"/>
                </a:srgbClr>
              </a:solidFill>
            </p:grpSpPr>
            <p:sp>
              <p:nvSpPr>
                <p:cNvPr id="14" name="Rettangolo 13">
                  <a:extLst>
                    <a:ext uri="{FF2B5EF4-FFF2-40B4-BE49-F238E27FC236}">
                      <a16:creationId xmlns:a16="http://schemas.microsoft.com/office/drawing/2014/main" id="{8EF99995-39DB-D29C-85D7-15FFD89E7816}"/>
                    </a:ext>
                  </a:extLst>
                </p:cNvPr>
                <p:cNvSpPr/>
                <p:nvPr/>
              </p:nvSpPr>
              <p:spPr>
                <a:xfrm>
                  <a:off x="1731640" y="3968034"/>
                  <a:ext cx="7605151" cy="1216981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70AD47">
                      <a:lumMod val="50000"/>
                    </a:srgbClr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5" name="Gruppo 14">
                  <a:extLst>
                    <a:ext uri="{FF2B5EF4-FFF2-40B4-BE49-F238E27FC236}">
                      <a16:creationId xmlns:a16="http://schemas.microsoft.com/office/drawing/2014/main" id="{ACF693C3-7DD2-8172-5E36-22C5D7C5F968}"/>
                    </a:ext>
                  </a:extLst>
                </p:cNvPr>
                <p:cNvGrpSpPr/>
                <p:nvPr/>
              </p:nvGrpSpPr>
              <p:grpSpPr>
                <a:xfrm>
                  <a:off x="1863903" y="4248574"/>
                  <a:ext cx="7472888" cy="728510"/>
                  <a:chOff x="1388012" y="4231388"/>
                  <a:chExt cx="7472888" cy="728510"/>
                </a:xfrm>
                <a:grpFill/>
              </p:grpSpPr>
              <p:sp>
                <p:nvSpPr>
                  <p:cNvPr id="16" name="CasellaDiTesto 15">
                    <a:extLst>
                      <a:ext uri="{FF2B5EF4-FFF2-40B4-BE49-F238E27FC236}">
                        <a16:creationId xmlns:a16="http://schemas.microsoft.com/office/drawing/2014/main" id="{528F243E-B9D3-34E6-6EDD-4484B724B5B0}"/>
                      </a:ext>
                    </a:extLst>
                  </p:cNvPr>
                  <p:cNvSpPr txBox="1"/>
                  <p:nvPr/>
                </p:nvSpPr>
                <p:spPr>
                  <a:xfrm>
                    <a:off x="2181210" y="4271850"/>
                    <a:ext cx="1354679" cy="621055"/>
                  </a:xfrm>
                  <a:prstGeom prst="rect">
                    <a:avLst/>
                  </a:prstGeom>
                  <a:noFill/>
                  <a:ln w="19050">
                    <a:solidFill>
                      <a:srgbClr val="70AD47">
                        <a:lumMod val="50000"/>
                      </a:srgbClr>
                    </a:solidFill>
                    <a:prstDash val="dash"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t-IT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 SemiCondensed" panose="020B0502040204020203" pitchFamily="34" charset="0"/>
                      </a:rPr>
                      <a:t>Feature Embedding</a:t>
                    </a:r>
                  </a:p>
                </p:txBody>
              </p:sp>
              <p:sp>
                <p:nvSpPr>
                  <p:cNvPr id="17" name="CasellaDiTesto 16">
                    <a:extLst>
                      <a:ext uri="{FF2B5EF4-FFF2-40B4-BE49-F238E27FC236}">
                        <a16:creationId xmlns:a16="http://schemas.microsoft.com/office/drawing/2014/main" id="{B82282BD-4515-BE20-0EB1-A6EF0034E5C3}"/>
                      </a:ext>
                    </a:extLst>
                  </p:cNvPr>
                  <p:cNvSpPr txBox="1"/>
                  <p:nvPr/>
                </p:nvSpPr>
                <p:spPr>
                  <a:xfrm>
                    <a:off x="4200522" y="4231388"/>
                    <a:ext cx="1563409" cy="68020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t-IT" sz="200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 SemiCondensed" panose="020B0502040204020203" pitchFamily="34" charset="0"/>
                      </a:rPr>
                      <a:t>Graph-level</a:t>
                    </a:r>
                  </a:p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t-IT" sz="200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 SemiCondensed" panose="020B0502040204020203" pitchFamily="34" charset="0"/>
                      </a:rPr>
                      <a:t>readout</a:t>
                    </a:r>
                  </a:p>
                </p:txBody>
              </p:sp>
              <p:cxnSp>
                <p:nvCxnSpPr>
                  <p:cNvPr id="18" name="Connettore 2 17">
                    <a:extLst>
                      <a:ext uri="{FF2B5EF4-FFF2-40B4-BE49-F238E27FC236}">
                        <a16:creationId xmlns:a16="http://schemas.microsoft.com/office/drawing/2014/main" id="{A64C6467-5687-35B2-512F-5A8565708C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39541" y="4558343"/>
                    <a:ext cx="721327" cy="0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19" name="CasellaDiTesto 18">
                    <a:extLst>
                      <a:ext uri="{FF2B5EF4-FFF2-40B4-BE49-F238E27FC236}">
                        <a16:creationId xmlns:a16="http://schemas.microsoft.com/office/drawing/2014/main" id="{332CBCA2-25D5-7BCA-964C-8EFAD042D7AB}"/>
                      </a:ext>
                    </a:extLst>
                  </p:cNvPr>
                  <p:cNvSpPr txBox="1"/>
                  <p:nvPr/>
                </p:nvSpPr>
                <p:spPr>
                  <a:xfrm>
                    <a:off x="6298627" y="4279695"/>
                    <a:ext cx="1513814" cy="6802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t-IT" sz="200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 SemiCondensed" panose="020B0502040204020203" pitchFamily="34" charset="0"/>
                      </a:rPr>
                      <a:t>Multi-Layer</a:t>
                    </a:r>
                  </a:p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t-IT" sz="200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 SemiCondensed" panose="020B0502040204020203" pitchFamily="34" charset="0"/>
                      </a:rPr>
                      <a:t>Perceptron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CasellaDiTesto 19">
                        <a:extLst>
                          <a:ext uri="{FF2B5EF4-FFF2-40B4-BE49-F238E27FC236}">
                            <a16:creationId xmlns:a16="http://schemas.microsoft.com/office/drawing/2014/main" id="{25778959-EE65-742A-4F20-D3362B78BF3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15228" y="4393049"/>
                        <a:ext cx="345672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kumimoji="0" lang="it-IT" sz="16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it-IT" sz="1600" b="1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m:oMathPara>
                        </a14:m>
                        <a:endParaRPr kumimoji="0" lang="it-IT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ahnschrift Light SemiCondensed" panose="020B0502040204020203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60" name="CasellaDiTesto 159">
                        <a:extLst>
                          <a:ext uri="{FF2B5EF4-FFF2-40B4-BE49-F238E27FC236}">
                            <a16:creationId xmlns:a16="http://schemas.microsoft.com/office/drawing/2014/main" id="{E08867C4-F282-E90F-F108-EC11E78B27A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515228" y="4393049"/>
                        <a:ext cx="345672" cy="338554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b="-71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t-IT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1" name="Connettore 2 20">
                    <a:extLst>
                      <a:ext uri="{FF2B5EF4-FFF2-40B4-BE49-F238E27FC236}">
                        <a16:creationId xmlns:a16="http://schemas.microsoft.com/office/drawing/2014/main" id="{5EC5A9B9-6B99-B9C9-31F9-995E99DAD8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88012" y="4559338"/>
                    <a:ext cx="721327" cy="0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2" name="Connettore 2 21">
                    <a:extLst>
                      <a:ext uri="{FF2B5EF4-FFF2-40B4-BE49-F238E27FC236}">
                        <a16:creationId xmlns:a16="http://schemas.microsoft.com/office/drawing/2014/main" id="{E5C3B92B-259B-AB8C-182C-89952DDB03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60656" y="4607480"/>
                    <a:ext cx="721327" cy="0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23" name="Connettore 2 22">
                    <a:extLst>
                      <a:ext uri="{FF2B5EF4-FFF2-40B4-BE49-F238E27FC236}">
                        <a16:creationId xmlns:a16="http://schemas.microsoft.com/office/drawing/2014/main" id="{584AC50A-B1E0-7257-91DE-0F8F7D0755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770588" y="4607480"/>
                    <a:ext cx="721327" cy="0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</p:grpSp>
          </p:grpSp>
          <p:cxnSp>
            <p:nvCxnSpPr>
              <p:cNvPr id="24" name="Connettore diritto 23">
                <a:extLst>
                  <a:ext uri="{FF2B5EF4-FFF2-40B4-BE49-F238E27FC236}">
                    <a16:creationId xmlns:a16="http://schemas.microsoft.com/office/drawing/2014/main" id="{1AD40028-2F2E-0FB0-CB78-F647205E4C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1074" y="1705089"/>
                <a:ext cx="113413" cy="357532"/>
              </a:xfrm>
              <a:prstGeom prst="line">
                <a:avLst/>
              </a:prstGeom>
              <a:noFill/>
              <a:ln w="19050" cap="flat" cmpd="sng" algn="ctr">
                <a:solidFill>
                  <a:srgbClr val="70AD47">
                    <a:lumMod val="50000"/>
                  </a:srgbClr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25" name="Connettore diritto 24">
                <a:extLst>
                  <a:ext uri="{FF2B5EF4-FFF2-40B4-BE49-F238E27FC236}">
                    <a16:creationId xmlns:a16="http://schemas.microsoft.com/office/drawing/2014/main" id="{4D3A29FE-DC0E-7152-3495-3FF34248F6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0466" y="1726913"/>
                <a:ext cx="150707" cy="316473"/>
              </a:xfrm>
              <a:prstGeom prst="line">
                <a:avLst/>
              </a:prstGeom>
              <a:noFill/>
              <a:ln w="19050" cap="flat" cmpd="sng" algn="ctr">
                <a:solidFill>
                  <a:srgbClr val="70AD47">
                    <a:lumMod val="50000"/>
                  </a:srgbClr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26" name="Connettore diritto 25">
                <a:extLst>
                  <a:ext uri="{FF2B5EF4-FFF2-40B4-BE49-F238E27FC236}">
                    <a16:creationId xmlns:a16="http://schemas.microsoft.com/office/drawing/2014/main" id="{C950CFD5-E0CF-86E5-1119-469F5369A8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3204" y="3073542"/>
                <a:ext cx="241591" cy="428841"/>
              </a:xfrm>
              <a:prstGeom prst="line">
                <a:avLst/>
              </a:prstGeom>
              <a:noFill/>
              <a:ln w="19050" cap="flat" cmpd="sng" algn="ctr">
                <a:solidFill>
                  <a:srgbClr val="70AD47">
                    <a:lumMod val="50000"/>
                  </a:srgbClr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27" name="Connettore diritto 26">
                <a:extLst>
                  <a:ext uri="{FF2B5EF4-FFF2-40B4-BE49-F238E27FC236}">
                    <a16:creationId xmlns:a16="http://schemas.microsoft.com/office/drawing/2014/main" id="{7171BF41-F92E-CB6D-7982-6362DF7B8F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3693" y="3061308"/>
                <a:ext cx="284983" cy="459749"/>
              </a:xfrm>
              <a:prstGeom prst="line">
                <a:avLst/>
              </a:prstGeom>
              <a:noFill/>
              <a:ln w="19050" cap="flat" cmpd="sng" algn="ctr">
                <a:solidFill>
                  <a:srgbClr val="70AD47">
                    <a:lumMod val="50000"/>
                  </a:srgbClr>
                </a:solidFill>
                <a:prstDash val="dash"/>
                <a:miter lim="800000"/>
              </a:ln>
              <a:effectLst/>
            </p:spPr>
          </p:cxn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D7A8470F-0D84-E1A4-52CF-5C7CDD6B4286}"/>
                  </a:ext>
                </a:extLst>
              </p:cNvPr>
              <p:cNvGrpSpPr/>
              <p:nvPr/>
            </p:nvGrpSpPr>
            <p:grpSpPr>
              <a:xfrm>
                <a:off x="5291889" y="3508228"/>
                <a:ext cx="6419710" cy="1199341"/>
                <a:chOff x="1110537" y="4628171"/>
                <a:chExt cx="7011766" cy="1192954"/>
              </a:xfrm>
            </p:grpSpPr>
            <p:sp>
              <p:nvSpPr>
                <p:cNvPr id="29" name="Rettangolo 28">
                  <a:extLst>
                    <a:ext uri="{FF2B5EF4-FFF2-40B4-BE49-F238E27FC236}">
                      <a16:creationId xmlns:a16="http://schemas.microsoft.com/office/drawing/2014/main" id="{A4AA354C-9C3B-BAE6-3848-974B2B8E9F69}"/>
                    </a:ext>
                  </a:extLst>
                </p:cNvPr>
                <p:cNvSpPr/>
                <p:nvPr/>
              </p:nvSpPr>
              <p:spPr>
                <a:xfrm>
                  <a:off x="1110537" y="4628171"/>
                  <a:ext cx="7011766" cy="1192954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70AD47">
                      <a:lumMod val="50000"/>
                    </a:srgbClr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CasellaDiTesto 29">
                  <a:extLst>
                    <a:ext uri="{FF2B5EF4-FFF2-40B4-BE49-F238E27FC236}">
                      <a16:creationId xmlns:a16="http://schemas.microsoft.com/office/drawing/2014/main" id="{493A678A-A893-AC95-A8DF-DE56EC5297C9}"/>
                    </a:ext>
                  </a:extLst>
                </p:cNvPr>
                <p:cNvSpPr txBox="1"/>
                <p:nvPr/>
              </p:nvSpPr>
              <p:spPr>
                <a:xfrm>
                  <a:off x="1843394" y="4853460"/>
                  <a:ext cx="1505554" cy="7041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t-IT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 SemiCondensed" panose="020B0502040204020203" pitchFamily="34" charset="0"/>
                    </a:rPr>
                    <a:t>Graph convolution</a:t>
                  </a:r>
                </a:p>
              </p:txBody>
            </p:sp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CCBB7551-9028-3E8D-771F-37EC2C7C598D}"/>
                    </a:ext>
                  </a:extLst>
                </p:cNvPr>
                <p:cNvSpPr txBox="1"/>
                <p:nvPr/>
              </p:nvSpPr>
              <p:spPr>
                <a:xfrm>
                  <a:off x="4939870" y="4864952"/>
                  <a:ext cx="1457374" cy="7041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t-IT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 SemiCondensed" panose="020B0502040204020203" pitchFamily="34" charset="0"/>
                    </a:rPr>
                    <a:t>Graph convolution</a:t>
                  </a:r>
                </a:p>
              </p:txBody>
            </p:sp>
            <p:cxnSp>
              <p:nvCxnSpPr>
                <p:cNvPr id="32" name="Connettore 2 31">
                  <a:extLst>
                    <a:ext uri="{FF2B5EF4-FFF2-40B4-BE49-F238E27FC236}">
                      <a16:creationId xmlns:a16="http://schemas.microsoft.com/office/drawing/2014/main" id="{E17C9078-38A6-A258-FE9B-660A782CFB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54944" y="5242699"/>
                  <a:ext cx="438286" cy="0"/>
                </a:xfrm>
                <a:prstGeom prst="straightConnector1">
                  <a:avLst/>
                </a:prstGeom>
                <a:solidFill>
                  <a:srgbClr val="70AD47">
                    <a:lumMod val="60000"/>
                    <a:lumOff val="4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3" name="Connettore 2 32">
                  <a:extLst>
                    <a:ext uri="{FF2B5EF4-FFF2-40B4-BE49-F238E27FC236}">
                      <a16:creationId xmlns:a16="http://schemas.microsoft.com/office/drawing/2014/main" id="{2C70B9E7-959A-FDC8-C572-AB4B4C4A66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22177" y="5231028"/>
                  <a:ext cx="438286" cy="0"/>
                </a:xfrm>
                <a:prstGeom prst="straightConnector1">
                  <a:avLst/>
                </a:prstGeom>
                <a:solidFill>
                  <a:srgbClr val="70AD47">
                    <a:lumMod val="60000"/>
                    <a:lumOff val="4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4" name="Connettore 2 33">
                  <a:extLst>
                    <a:ext uri="{FF2B5EF4-FFF2-40B4-BE49-F238E27FC236}">
                      <a16:creationId xmlns:a16="http://schemas.microsoft.com/office/drawing/2014/main" id="{329D2D19-5A08-07FA-28B1-AE7FC4F1B9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6420" y="5214291"/>
                  <a:ext cx="438286" cy="0"/>
                </a:xfrm>
                <a:prstGeom prst="straightConnector1">
                  <a:avLst/>
                </a:prstGeom>
                <a:solidFill>
                  <a:srgbClr val="70AD47">
                    <a:lumMod val="60000"/>
                    <a:lumOff val="4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grpSp>
              <p:nvGrpSpPr>
                <p:cNvPr id="35" name="Gruppo 34">
                  <a:extLst>
                    <a:ext uri="{FF2B5EF4-FFF2-40B4-BE49-F238E27FC236}">
                      <a16:creationId xmlns:a16="http://schemas.microsoft.com/office/drawing/2014/main" id="{0CDD5A1F-22A5-8F80-3BDC-2F52E8C17A80}"/>
                    </a:ext>
                  </a:extLst>
                </p:cNvPr>
                <p:cNvGrpSpPr/>
                <p:nvPr/>
              </p:nvGrpSpPr>
              <p:grpSpPr>
                <a:xfrm>
                  <a:off x="3853070" y="4964648"/>
                  <a:ext cx="711660" cy="601330"/>
                  <a:chOff x="4089932" y="5279073"/>
                  <a:chExt cx="711660" cy="601330"/>
                </a:xfrm>
              </p:grpSpPr>
              <p:cxnSp>
                <p:nvCxnSpPr>
                  <p:cNvPr id="44" name="Connettore diritto 43">
                    <a:extLst>
                      <a:ext uri="{FF2B5EF4-FFF2-40B4-BE49-F238E27FC236}">
                        <a16:creationId xmlns:a16="http://schemas.microsoft.com/office/drawing/2014/main" id="{F866965F-7760-D630-C703-708A47BC72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00008" y="5499679"/>
                    <a:ext cx="270770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5" name="Connettore diritto 44">
                    <a:extLst>
                      <a:ext uri="{FF2B5EF4-FFF2-40B4-BE49-F238E27FC236}">
                        <a16:creationId xmlns:a16="http://schemas.microsoft.com/office/drawing/2014/main" id="{C5ADE3E8-EB9D-0610-C181-3ADF450B57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52229" y="5279073"/>
                    <a:ext cx="163858" cy="220606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46" name="CasellaDiTesto 45">
                    <a:extLst>
                      <a:ext uri="{FF2B5EF4-FFF2-40B4-BE49-F238E27FC236}">
                        <a16:creationId xmlns:a16="http://schemas.microsoft.com/office/drawing/2014/main" id="{BACE34C4-F9FA-433A-DF4F-65E404932987}"/>
                      </a:ext>
                    </a:extLst>
                  </p:cNvPr>
                  <p:cNvSpPr txBox="1"/>
                  <p:nvPr/>
                </p:nvSpPr>
                <p:spPr>
                  <a:xfrm>
                    <a:off x="4089932" y="5513038"/>
                    <a:ext cx="711660" cy="3673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t-IT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 SemiCondensed" panose="020B0502040204020203" pitchFamily="34" charset="0"/>
                      </a:rPr>
                      <a:t>ReLU</a:t>
                    </a:r>
                  </a:p>
                </p:txBody>
              </p:sp>
            </p:grpSp>
            <p:grpSp>
              <p:nvGrpSpPr>
                <p:cNvPr id="36" name="Gruppo 35">
                  <a:extLst>
                    <a:ext uri="{FF2B5EF4-FFF2-40B4-BE49-F238E27FC236}">
                      <a16:creationId xmlns:a16="http://schemas.microsoft.com/office/drawing/2014/main" id="{260D302B-A1C5-04F2-ADC8-04EC287147AE}"/>
                    </a:ext>
                  </a:extLst>
                </p:cNvPr>
                <p:cNvGrpSpPr/>
                <p:nvPr/>
              </p:nvGrpSpPr>
              <p:grpSpPr>
                <a:xfrm>
                  <a:off x="6731209" y="4915753"/>
                  <a:ext cx="711660" cy="636865"/>
                  <a:chOff x="4077526" y="5270195"/>
                  <a:chExt cx="711660" cy="636865"/>
                </a:xfrm>
              </p:grpSpPr>
              <p:cxnSp>
                <p:nvCxnSpPr>
                  <p:cNvPr id="41" name="Connettore diritto 40">
                    <a:extLst>
                      <a:ext uri="{FF2B5EF4-FFF2-40B4-BE49-F238E27FC236}">
                        <a16:creationId xmlns:a16="http://schemas.microsoft.com/office/drawing/2014/main" id="{074419DE-7559-B754-67E2-3E24ABD5E4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00008" y="5499679"/>
                    <a:ext cx="270770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2" name="Connettore diritto 41">
                    <a:extLst>
                      <a:ext uri="{FF2B5EF4-FFF2-40B4-BE49-F238E27FC236}">
                        <a16:creationId xmlns:a16="http://schemas.microsoft.com/office/drawing/2014/main" id="{EBDFBA45-7988-545C-7AAD-99D5FAAE32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67175" y="5270195"/>
                    <a:ext cx="163858" cy="220606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43" name="CasellaDiTesto 42">
                    <a:extLst>
                      <a:ext uri="{FF2B5EF4-FFF2-40B4-BE49-F238E27FC236}">
                        <a16:creationId xmlns:a16="http://schemas.microsoft.com/office/drawing/2014/main" id="{5ED89172-D79D-95F9-FC38-47DE3A332C66}"/>
                      </a:ext>
                    </a:extLst>
                  </p:cNvPr>
                  <p:cNvSpPr txBox="1"/>
                  <p:nvPr/>
                </p:nvSpPr>
                <p:spPr>
                  <a:xfrm>
                    <a:off x="4077526" y="5539695"/>
                    <a:ext cx="711660" cy="3673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t-IT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 SemiCondensed" panose="020B0502040204020203" pitchFamily="34" charset="0"/>
                      </a:rPr>
                      <a:t>ReLU</a:t>
                    </a:r>
                  </a:p>
                </p:txBody>
              </p:sp>
            </p:grpSp>
            <p:cxnSp>
              <p:nvCxnSpPr>
                <p:cNvPr id="37" name="Connettore 2 36">
                  <a:extLst>
                    <a:ext uri="{FF2B5EF4-FFF2-40B4-BE49-F238E27FC236}">
                      <a16:creationId xmlns:a16="http://schemas.microsoft.com/office/drawing/2014/main" id="{129E9C9A-5A59-E31E-B9A6-42110CFBB8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45498" y="5214291"/>
                  <a:ext cx="438286" cy="0"/>
                </a:xfrm>
                <a:prstGeom prst="straightConnector1">
                  <a:avLst/>
                </a:prstGeom>
                <a:solidFill>
                  <a:srgbClr val="70AD47">
                    <a:lumMod val="60000"/>
                    <a:lumOff val="4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8" name="Connettore 2 37">
                  <a:extLst>
                    <a:ext uri="{FF2B5EF4-FFF2-40B4-BE49-F238E27FC236}">
                      <a16:creationId xmlns:a16="http://schemas.microsoft.com/office/drawing/2014/main" id="{123520A7-B614-8CEA-63C1-AC58CDB7BA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68357" y="5214291"/>
                  <a:ext cx="438286" cy="0"/>
                </a:xfrm>
                <a:prstGeom prst="straightConnector1">
                  <a:avLst/>
                </a:prstGeom>
                <a:solidFill>
                  <a:srgbClr val="70AD47">
                    <a:lumMod val="60000"/>
                    <a:lumOff val="4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39" name="CasellaDiTesto 38">
                  <a:extLst>
                    <a:ext uri="{FF2B5EF4-FFF2-40B4-BE49-F238E27FC236}">
                      <a16:creationId xmlns:a16="http://schemas.microsoft.com/office/drawing/2014/main" id="{EE81CD8F-01AC-B10E-5963-91EE4D90F977}"/>
                    </a:ext>
                  </a:extLst>
                </p:cNvPr>
                <p:cNvSpPr txBox="1"/>
                <p:nvPr/>
              </p:nvSpPr>
              <p:spPr>
                <a:xfrm>
                  <a:off x="1404900" y="4899380"/>
                  <a:ext cx="587646" cy="3367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t-IT" sz="16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SemiBold" panose="020B0502040204020203" pitchFamily="34" charset="0"/>
                    </a:rPr>
                    <a:t>X, I</a:t>
                  </a:r>
                  <a:endParaRPr kumimoji="0" lang="it-IT" sz="24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SemiBold" panose="020B0502040204020203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CasellaDiTesto 39">
                      <a:extLst>
                        <a:ext uri="{FF2B5EF4-FFF2-40B4-BE49-F238E27FC236}">
                          <a16:creationId xmlns:a16="http://schemas.microsoft.com/office/drawing/2014/main" id="{C33EAB57-AE24-9492-4F53-7D1CC00153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61331" y="4856265"/>
                      <a:ext cx="452337" cy="3747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kumimoji="0" lang="it-IT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it-IT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oMath>
                        </m:oMathPara>
                      </a14:m>
                      <a:endParaRPr kumimoji="0" lang="it-IT" sz="24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SemiBold" panose="020B0502040204020203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CasellaDiTesto 39">
                      <a:extLst>
                        <a:ext uri="{FF2B5EF4-FFF2-40B4-BE49-F238E27FC236}">
                          <a16:creationId xmlns:a16="http://schemas.microsoft.com/office/drawing/2014/main" id="{C33EAB57-AE24-9492-4F53-7D1CC001537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61331" y="4856265"/>
                      <a:ext cx="452337" cy="37476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1470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9A43A20F-B6B7-114E-6AED-DC30B62F1014}"/>
                  </a:ext>
                </a:extLst>
              </p:cNvPr>
              <p:cNvSpPr txBox="1"/>
              <p:nvPr/>
            </p:nvSpPr>
            <p:spPr>
              <a:xfrm>
                <a:off x="7996470" y="1009468"/>
                <a:ext cx="1284703" cy="707886"/>
              </a:xfrm>
              <a:prstGeom prst="rect">
                <a:avLst/>
              </a:prstGeom>
              <a:noFill/>
              <a:ln w="19050">
                <a:solidFill>
                  <a:srgbClr val="70AD47">
                    <a:lumMod val="50000"/>
                  </a:srgb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 SemiCondensed" panose="020B0502040204020203" pitchFamily="34" charset="0"/>
                  </a:rPr>
                  <a:t>GNN classifier</a:t>
                </a:r>
                <a:endParaRPr kumimoji="0" lang="it-IT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 SemiCondensed" panose="020B0502040204020203" pitchFamily="34" charset="0"/>
                </a:endParaRPr>
              </a:p>
            </p:txBody>
          </p:sp>
        </p:grp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D8536284-50E5-21E8-EAD7-1EE3A097523E}"/>
                </a:ext>
              </a:extLst>
            </p:cNvPr>
            <p:cNvSpPr txBox="1"/>
            <p:nvPr/>
          </p:nvSpPr>
          <p:spPr>
            <a:xfrm>
              <a:off x="7515464" y="1393424"/>
              <a:ext cx="461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" panose="020B0502040204020203" pitchFamily="34" charset="0"/>
                </a:rPr>
                <a:t>X, I</a:t>
              </a:r>
              <a:endParaRPr kumimoji="0" lang="it-IT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</a:endParaRPr>
            </a:p>
          </p:txBody>
        </p:sp>
        <p:sp>
          <p:nvSpPr>
            <p:cNvPr id="62" name="CasellaDiTesto 61">
              <a:extLst>
                <a:ext uri="{FF2B5EF4-FFF2-40B4-BE49-F238E27FC236}">
                  <a16:creationId xmlns:a16="http://schemas.microsoft.com/office/drawing/2014/main" id="{FA44C49B-8C86-ADD0-33BE-B1A7188ABEA9}"/>
                </a:ext>
              </a:extLst>
            </p:cNvPr>
            <p:cNvSpPr txBox="1"/>
            <p:nvPr/>
          </p:nvSpPr>
          <p:spPr>
            <a:xfrm>
              <a:off x="7117388" y="1234503"/>
              <a:ext cx="3565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3600" b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" panose="020B0502040204020203" pitchFamily="34" charset="0"/>
                </a:rPr>
                <a:t>…</a:t>
              </a:r>
              <a:endParaRPr kumimoji="0" lang="it-IT" sz="48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</a:endParaRPr>
            </a:p>
          </p:txBody>
        </p:sp>
      </p:grp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4DB15D3F-AF4E-E48B-1D43-A46839FC5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219824"/>
            <a:ext cx="4470400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E" altLang="it-IT" sz="1200" dirty="0">
                <a:solidFill>
                  <a:schemeClr val="bg1"/>
                </a:solidFill>
                <a:latin typeface="Book Antiqua" panose="02040602050305030304" pitchFamily="18" charset="0"/>
              </a:rPr>
              <a:t>Graph neural networks for classification and task-conditioned brain connectivity estimation of electrophysiological data</a:t>
            </a:r>
            <a:endParaRPr lang="it-IT" altLang="it-IT" sz="120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2351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436AB9BC-387A-A983-645A-180DB4F5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9627C1-78F8-4BD2-8A4C-F7F8D0EE1AA3}" type="datetime1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24/10/2022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2C2E056-8C68-8419-6F18-1E6E27E3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Pagina </a:t>
            </a:r>
            <a:fld id="{FDC0AA3D-2B18-4D25-85E7-F3B7B2B2C4BE}" type="slidenum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6FCF36D-2BC9-34AF-7241-2AF95DF0D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8018" y="409576"/>
            <a:ext cx="10480462" cy="504825"/>
          </a:xfrm>
        </p:spPr>
        <p:txBody>
          <a:bodyPr/>
          <a:lstStyle/>
          <a:p>
            <a:r>
              <a:rPr lang="it-IT" altLang="it-IT" sz="3600" dirty="0" err="1">
                <a:latin typeface="Bahnschrift SemiBold SemiConden" panose="020B0502040204020203" pitchFamily="34" charset="0"/>
              </a:rPr>
              <a:t>Graph</a:t>
            </a:r>
            <a:r>
              <a:rPr lang="it-IT" altLang="it-IT" sz="3600" dirty="0">
                <a:latin typeface="Bahnschrift SemiBold SemiConden" panose="020B0502040204020203" pitchFamily="34" charset="0"/>
              </a:rPr>
              <a:t> </a:t>
            </a:r>
            <a:r>
              <a:rPr lang="it-IT" altLang="it-IT" sz="3600" dirty="0" err="1">
                <a:latin typeface="Bahnschrift SemiBold SemiConden" panose="020B0502040204020203" pitchFamily="34" charset="0"/>
              </a:rPr>
              <a:t>neural</a:t>
            </a:r>
            <a:r>
              <a:rPr lang="it-IT" altLang="it-IT" sz="3600" dirty="0">
                <a:latin typeface="Bahnschrift SemiBold SemiConden" panose="020B0502040204020203" pitchFamily="34" charset="0"/>
              </a:rPr>
              <a:t> networks - Complete </a:t>
            </a:r>
            <a:r>
              <a:rPr lang="it-IT" altLang="it-IT" sz="3600" dirty="0" err="1">
                <a:latin typeface="Bahnschrift SemiBold SemiConden" panose="020B0502040204020203" pitchFamily="34" charset="0"/>
              </a:rPr>
              <a:t>classification</a:t>
            </a:r>
            <a:r>
              <a:rPr lang="it-IT" altLang="it-IT" sz="3600" dirty="0">
                <a:latin typeface="Bahnschrift SemiBold SemiConden" panose="020B0502040204020203" pitchFamily="34" charset="0"/>
              </a:rPr>
              <a:t> pipeline</a:t>
            </a: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6E6C9DC-493F-F7E3-3DB8-13CDA902F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698"/>
          <a:stretch/>
        </p:blipFill>
        <p:spPr>
          <a:xfrm>
            <a:off x="44153" y="37612"/>
            <a:ext cx="632077" cy="747482"/>
          </a:xfrm>
          <a:prstGeom prst="rect">
            <a:avLst/>
          </a:prstGeom>
        </p:spPr>
      </p:pic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46973039-157D-1624-FFE6-DB9114122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219824"/>
            <a:ext cx="4470400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E" altLang="it-IT" sz="1200" dirty="0">
                <a:solidFill>
                  <a:schemeClr val="bg1"/>
                </a:solidFill>
                <a:latin typeface="Book Antiqua" panose="02040602050305030304" pitchFamily="18" charset="0"/>
              </a:rPr>
              <a:t>Graph neural networks for classification and task-conditioned brain connectivity estimation of electrophysiological data</a:t>
            </a:r>
            <a:endParaRPr lang="it-IT" altLang="it-IT" sz="120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44073" name="Gruppo 44072">
            <a:extLst>
              <a:ext uri="{FF2B5EF4-FFF2-40B4-BE49-F238E27FC236}">
                <a16:creationId xmlns:a16="http://schemas.microsoft.com/office/drawing/2014/main" id="{DA8C2D3D-AD48-3B13-C07B-035EF1FAAD0F}"/>
              </a:ext>
            </a:extLst>
          </p:cNvPr>
          <p:cNvGrpSpPr/>
          <p:nvPr/>
        </p:nvGrpSpPr>
        <p:grpSpPr>
          <a:xfrm>
            <a:off x="1207363" y="1136342"/>
            <a:ext cx="9052114" cy="4688692"/>
            <a:chOff x="1052685" y="971244"/>
            <a:chExt cx="9206792" cy="4853790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2D1F3F40-C8AA-31CC-07CB-0C71479DE710}"/>
                </a:ext>
              </a:extLst>
            </p:cNvPr>
            <p:cNvGrpSpPr/>
            <p:nvPr/>
          </p:nvGrpSpPr>
          <p:grpSpPr>
            <a:xfrm>
              <a:off x="2890714" y="3174342"/>
              <a:ext cx="7188395" cy="1205720"/>
              <a:chOff x="2148396" y="3968035"/>
              <a:chExt cx="7188395" cy="1205720"/>
            </a:xfrm>
            <a:solidFill>
              <a:srgbClr val="70AD47">
                <a:lumMod val="60000"/>
                <a:lumOff val="40000"/>
              </a:srgbClr>
            </a:solidFill>
          </p:grpSpPr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0130E068-AA4C-BCAA-345B-CAB3B4E3DFCF}"/>
                  </a:ext>
                </a:extLst>
              </p:cNvPr>
              <p:cNvSpPr/>
              <p:nvPr/>
            </p:nvSpPr>
            <p:spPr>
              <a:xfrm>
                <a:off x="2148396" y="3968035"/>
                <a:ext cx="7188395" cy="1205720"/>
              </a:xfrm>
              <a:prstGeom prst="rect">
                <a:avLst/>
              </a:prstGeom>
              <a:noFill/>
              <a:ln w="19050" cap="flat" cmpd="sng" algn="ctr">
                <a:solidFill>
                  <a:srgbClr val="70AD47">
                    <a:lumMod val="50000"/>
                  </a:srgbClr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" name="Gruppo 9">
                <a:extLst>
                  <a:ext uri="{FF2B5EF4-FFF2-40B4-BE49-F238E27FC236}">
                    <a16:creationId xmlns:a16="http://schemas.microsoft.com/office/drawing/2014/main" id="{3D64BCAD-3F04-10B2-02E6-5D9AF648BC8E}"/>
                  </a:ext>
                </a:extLst>
              </p:cNvPr>
              <p:cNvGrpSpPr/>
              <p:nvPr/>
            </p:nvGrpSpPr>
            <p:grpSpPr>
              <a:xfrm>
                <a:off x="2282189" y="4287125"/>
                <a:ext cx="7054602" cy="594347"/>
                <a:chOff x="1806298" y="4269939"/>
                <a:chExt cx="7054602" cy="594347"/>
              </a:xfrm>
              <a:grpFill/>
            </p:grpSpPr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7BCB49F6-7B10-CEBB-B9B3-05268C31863B}"/>
                    </a:ext>
                  </a:extLst>
                </p:cNvPr>
                <p:cNvSpPr txBox="1"/>
                <p:nvPr/>
              </p:nvSpPr>
              <p:spPr>
                <a:xfrm>
                  <a:off x="2571181" y="4279511"/>
                  <a:ext cx="1077198" cy="584775"/>
                </a:xfrm>
                <a:prstGeom prst="rect">
                  <a:avLst/>
                </a:prstGeom>
                <a:noFill/>
                <a:ln>
                  <a:solidFill>
                    <a:srgbClr val="70AD47">
                      <a:lumMod val="50000"/>
                    </a:srgbClr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t-IT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 SemiCondensed" panose="020B0502040204020203" pitchFamily="34" charset="0"/>
                    </a:rPr>
                    <a:t>Feature Embedding</a:t>
                  </a:r>
                </a:p>
              </p:txBody>
            </p:sp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BEE79F74-E3B7-71D4-3F62-1EEFA5CC6E36}"/>
                    </a:ext>
                  </a:extLst>
                </p:cNvPr>
                <p:cNvSpPr txBox="1"/>
                <p:nvPr/>
              </p:nvSpPr>
              <p:spPr>
                <a:xfrm>
                  <a:off x="4512596" y="4269939"/>
                  <a:ext cx="129689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t-IT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 SemiCondensed" panose="020B0502040204020203" pitchFamily="34" charset="0"/>
                    </a:rPr>
                    <a:t>Graph-level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t-IT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 SemiCondensed" panose="020B0502040204020203" pitchFamily="34" charset="0"/>
                    </a:rPr>
                    <a:t>readout</a:t>
                  </a:r>
                </a:p>
              </p:txBody>
            </p:sp>
            <p:cxnSp>
              <p:nvCxnSpPr>
                <p:cNvPr id="14" name="Connettore 2 13">
                  <a:extLst>
                    <a:ext uri="{FF2B5EF4-FFF2-40B4-BE49-F238E27FC236}">
                      <a16:creationId xmlns:a16="http://schemas.microsoft.com/office/drawing/2014/main" id="{AE07D85B-A413-785D-34FE-0602DB83EA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03987" y="4589688"/>
                  <a:ext cx="721327" cy="0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15" name="CasellaDiTesto 14">
                  <a:extLst>
                    <a:ext uri="{FF2B5EF4-FFF2-40B4-BE49-F238E27FC236}">
                      <a16:creationId xmlns:a16="http://schemas.microsoft.com/office/drawing/2014/main" id="{E10012F8-65EC-AD72-2839-6B95B40B75F3}"/>
                    </a:ext>
                  </a:extLst>
                </p:cNvPr>
                <p:cNvSpPr txBox="1"/>
                <p:nvPr/>
              </p:nvSpPr>
              <p:spPr>
                <a:xfrm>
                  <a:off x="6469123" y="4279511"/>
                  <a:ext cx="129689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t-IT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 SemiCondensed" panose="020B0502040204020203" pitchFamily="34" charset="0"/>
                    </a:rPr>
                    <a:t>Multi-Layer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t-IT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 SemiCondensed" panose="020B0502040204020203" pitchFamily="34" charset="0"/>
                    </a:rPr>
                    <a:t>Perceptron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CasellaDiTesto 15">
                      <a:extLst>
                        <a:ext uri="{FF2B5EF4-FFF2-40B4-BE49-F238E27FC236}">
                          <a16:creationId xmlns:a16="http://schemas.microsoft.com/office/drawing/2014/main" id="{9C05F539-C1AF-222B-B37B-B87A7BBBC4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15228" y="4393049"/>
                      <a:ext cx="345672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kumimoji="0" lang="it-IT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it-IT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oMath>
                        </m:oMathPara>
                      </a14:m>
                      <a:endParaRPr kumimoji="0" lang="it-IT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hnschrift Light SemiCondensed" panose="020B0502040204020203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60" name="CasellaDiTesto 159">
                      <a:extLst>
                        <a:ext uri="{FF2B5EF4-FFF2-40B4-BE49-F238E27FC236}">
                          <a16:creationId xmlns:a16="http://schemas.microsoft.com/office/drawing/2014/main" id="{E08867C4-F282-E90F-F108-EC11E78B27A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15228" y="4393049"/>
                      <a:ext cx="345672" cy="33855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7" name="Connettore 2 16">
                  <a:extLst>
                    <a:ext uri="{FF2B5EF4-FFF2-40B4-BE49-F238E27FC236}">
                      <a16:creationId xmlns:a16="http://schemas.microsoft.com/office/drawing/2014/main" id="{617CB9DA-3A9B-258C-C7AE-2F1C150567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06298" y="4555657"/>
                  <a:ext cx="721327" cy="0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8" name="Connettore 2 17">
                  <a:extLst>
                    <a:ext uri="{FF2B5EF4-FFF2-40B4-BE49-F238E27FC236}">
                      <a16:creationId xmlns:a16="http://schemas.microsoft.com/office/drawing/2014/main" id="{BCA6DB2A-C39F-6AB6-A55C-CA180DA709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6237" y="4607480"/>
                  <a:ext cx="721327" cy="0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9" name="Connettore 2 18">
                  <a:extLst>
                    <a:ext uri="{FF2B5EF4-FFF2-40B4-BE49-F238E27FC236}">
                      <a16:creationId xmlns:a16="http://schemas.microsoft.com/office/drawing/2014/main" id="{AD5B3523-51E9-D8C9-F069-82C5B0410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0588" y="4607480"/>
                  <a:ext cx="721327" cy="0"/>
                </a:xfrm>
                <a:prstGeom prst="straightConnector1">
                  <a:avLst/>
                </a:prstGeom>
                <a:grp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</p:grp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9FD02781-6FC1-EE75-E383-C364445427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6847" y="2267722"/>
              <a:ext cx="781463" cy="899803"/>
            </a:xfrm>
            <a:prstGeom prst="line">
              <a:avLst/>
            </a:prstGeom>
            <a:noFill/>
            <a:ln w="19050" cap="flat" cmpd="sng" algn="ctr">
              <a:solidFill>
                <a:srgbClr val="70AD47">
                  <a:lumMod val="50000"/>
                </a:srgbClr>
              </a:solidFill>
              <a:prstDash val="dash"/>
              <a:miter lim="800000"/>
            </a:ln>
            <a:effectLst/>
          </p:spPr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13961C45-ABEE-6C39-CC0B-2D581FE35DD0}"/>
                </a:ext>
              </a:extLst>
            </p:cNvPr>
            <p:cNvCxnSpPr>
              <a:cxnSpLocks/>
            </p:cNvCxnSpPr>
            <p:nvPr/>
          </p:nvCxnSpPr>
          <p:spPr>
            <a:xfrm>
              <a:off x="8628165" y="2288658"/>
              <a:ext cx="914557" cy="878867"/>
            </a:xfrm>
            <a:prstGeom prst="line">
              <a:avLst/>
            </a:prstGeom>
            <a:noFill/>
            <a:ln w="19050" cap="flat" cmpd="sng" algn="ctr">
              <a:solidFill>
                <a:srgbClr val="70AD47">
                  <a:lumMod val="50000"/>
                </a:srgbClr>
              </a:solidFill>
              <a:prstDash val="dash"/>
              <a:miter lim="800000"/>
            </a:ln>
            <a:effectLst/>
          </p:spPr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C32C581B-42CE-AFAD-5B84-AB114157C5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6412" y="4096657"/>
              <a:ext cx="104256" cy="493625"/>
            </a:xfrm>
            <a:prstGeom prst="line">
              <a:avLst/>
            </a:prstGeom>
            <a:noFill/>
            <a:ln w="19050" cap="flat" cmpd="sng" algn="ctr">
              <a:solidFill>
                <a:srgbClr val="70AD47">
                  <a:lumMod val="50000"/>
                </a:srgbClr>
              </a:solidFill>
              <a:prstDash val="dash"/>
              <a:miter lim="800000"/>
            </a:ln>
            <a:effectLst/>
          </p:spPr>
        </p:cxn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69D6596B-7844-5D4A-487A-6A19385A4F8C}"/>
                </a:ext>
              </a:extLst>
            </p:cNvPr>
            <p:cNvCxnSpPr>
              <a:cxnSpLocks/>
            </p:cNvCxnSpPr>
            <p:nvPr/>
          </p:nvCxnSpPr>
          <p:spPr>
            <a:xfrm>
              <a:off x="4866588" y="4087779"/>
              <a:ext cx="55608" cy="521800"/>
            </a:xfrm>
            <a:prstGeom prst="line">
              <a:avLst/>
            </a:prstGeom>
            <a:noFill/>
            <a:ln w="19050" cap="flat" cmpd="sng" algn="ctr">
              <a:solidFill>
                <a:srgbClr val="70AD47">
                  <a:lumMod val="50000"/>
                </a:srgbClr>
              </a:solidFill>
              <a:prstDash val="dash"/>
              <a:miter lim="800000"/>
            </a:ln>
            <a:effectLst/>
          </p:spPr>
        </p:cxn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E205F06B-6697-46C8-2147-CAB0A4AFB764}"/>
                </a:ext>
              </a:extLst>
            </p:cNvPr>
            <p:cNvSpPr txBox="1"/>
            <p:nvPr/>
          </p:nvSpPr>
          <p:spPr>
            <a:xfrm>
              <a:off x="3159001" y="3500203"/>
              <a:ext cx="452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i="1" dirty="0">
                  <a:solidFill>
                    <a:prstClr val="black"/>
                  </a:solidFill>
                  <a:latin typeface="Bahnschrift SemiBold" panose="020B0502040204020203" pitchFamily="34" charset="0"/>
                </a:rPr>
                <a:t>X, I</a:t>
              </a:r>
              <a:endParaRPr lang="it-IT" i="1" dirty="0">
                <a:solidFill>
                  <a:prstClr val="black"/>
                </a:solidFill>
                <a:latin typeface="Bahnschrift SemiBold" panose="020B0502040204020203" pitchFamily="34" charset="0"/>
              </a:endParaRPr>
            </a:p>
          </p:txBody>
        </p:sp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1D6C6D89-21EF-B631-9153-00B006A03FCA}"/>
                </a:ext>
              </a:extLst>
            </p:cNvPr>
            <p:cNvGrpSpPr/>
            <p:nvPr/>
          </p:nvGrpSpPr>
          <p:grpSpPr>
            <a:xfrm>
              <a:off x="1052685" y="4619318"/>
              <a:ext cx="6615625" cy="1205716"/>
              <a:chOff x="1474804" y="4628173"/>
              <a:chExt cx="6615625" cy="1205716"/>
            </a:xfrm>
          </p:grpSpPr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FD04F34E-331E-637F-CE14-DECE4577DE99}"/>
                  </a:ext>
                </a:extLst>
              </p:cNvPr>
              <p:cNvSpPr/>
              <p:nvPr/>
            </p:nvSpPr>
            <p:spPr>
              <a:xfrm>
                <a:off x="1474804" y="4628173"/>
                <a:ext cx="6615625" cy="1205716"/>
              </a:xfrm>
              <a:prstGeom prst="rect">
                <a:avLst/>
              </a:prstGeom>
              <a:noFill/>
              <a:ln w="19050" cap="flat" cmpd="sng" algn="ctr">
                <a:solidFill>
                  <a:srgbClr val="70AD47">
                    <a:lumMod val="50000"/>
                  </a:srgbClr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5C80C1CE-B7DA-3ABE-013B-937E5002F08D}"/>
                  </a:ext>
                </a:extLst>
              </p:cNvPr>
              <p:cNvSpPr txBox="1"/>
              <p:nvPr/>
            </p:nvSpPr>
            <p:spPr>
              <a:xfrm>
                <a:off x="2062996" y="4938641"/>
                <a:ext cx="1296894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 SemiCondensed" panose="020B0502040204020203" pitchFamily="34" charset="0"/>
                  </a:rPr>
                  <a:t>Graph convolution</a:t>
                </a:r>
              </a:p>
            </p:txBody>
          </p:sp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D6ECECD9-F6E4-75A2-A8D9-4194664BF5AD}"/>
                  </a:ext>
                </a:extLst>
              </p:cNvPr>
              <p:cNvSpPr txBox="1"/>
              <p:nvPr/>
            </p:nvSpPr>
            <p:spPr>
              <a:xfrm>
                <a:off x="5044723" y="4955770"/>
                <a:ext cx="1296894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 SemiCondensed" panose="020B0502040204020203" pitchFamily="34" charset="0"/>
                  </a:rPr>
                  <a:t>Graph convolution</a:t>
                </a:r>
              </a:p>
            </p:txBody>
          </p:sp>
          <p:cxnSp>
            <p:nvCxnSpPr>
              <p:cNvPr id="29" name="Connettore 2 28">
                <a:extLst>
                  <a:ext uri="{FF2B5EF4-FFF2-40B4-BE49-F238E27FC236}">
                    <a16:creationId xmlns:a16="http://schemas.microsoft.com/office/drawing/2014/main" id="{F87FA4D2-4EE5-B50B-AEB6-2D71729B08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8396" y="5231030"/>
                <a:ext cx="438286" cy="0"/>
              </a:xfrm>
              <a:prstGeom prst="straightConnector1">
                <a:avLst/>
              </a:prstGeom>
              <a:solidFill>
                <a:srgbClr val="70AD47">
                  <a:lumMod val="60000"/>
                  <a:lumOff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0" name="Connettore 2 29">
                <a:extLst>
                  <a:ext uri="{FF2B5EF4-FFF2-40B4-BE49-F238E27FC236}">
                    <a16:creationId xmlns:a16="http://schemas.microsoft.com/office/drawing/2014/main" id="{922DC56E-35CE-3812-7BB5-2BC5FDC0C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2177" y="5231028"/>
                <a:ext cx="438286" cy="0"/>
              </a:xfrm>
              <a:prstGeom prst="straightConnector1">
                <a:avLst/>
              </a:prstGeom>
              <a:solidFill>
                <a:srgbClr val="70AD47">
                  <a:lumMod val="60000"/>
                  <a:lumOff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1" name="Connettore 2 30">
                <a:extLst>
                  <a:ext uri="{FF2B5EF4-FFF2-40B4-BE49-F238E27FC236}">
                    <a16:creationId xmlns:a16="http://schemas.microsoft.com/office/drawing/2014/main" id="{60BEE0D0-2244-B946-2BBF-014FA43B29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0973" y="5214291"/>
                <a:ext cx="438286" cy="0"/>
              </a:xfrm>
              <a:prstGeom prst="straightConnector1">
                <a:avLst/>
              </a:prstGeom>
              <a:solidFill>
                <a:srgbClr val="70AD47">
                  <a:lumMod val="60000"/>
                  <a:lumOff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grpSp>
            <p:nvGrpSpPr>
              <p:cNvPr id="32" name="Gruppo 31">
                <a:extLst>
                  <a:ext uri="{FF2B5EF4-FFF2-40B4-BE49-F238E27FC236}">
                    <a16:creationId xmlns:a16="http://schemas.microsoft.com/office/drawing/2014/main" id="{F74BD940-D6B9-9BC9-ECF2-B6F4E439C421}"/>
                  </a:ext>
                </a:extLst>
              </p:cNvPr>
              <p:cNvGrpSpPr/>
              <p:nvPr/>
            </p:nvGrpSpPr>
            <p:grpSpPr>
              <a:xfrm>
                <a:off x="3892068" y="4955770"/>
                <a:ext cx="621438" cy="597075"/>
                <a:chOff x="4128930" y="5270195"/>
                <a:chExt cx="621438" cy="597075"/>
              </a:xfrm>
            </p:grpSpPr>
            <p:cxnSp>
              <p:nvCxnSpPr>
                <p:cNvPr id="41" name="Connettore diritto 40">
                  <a:extLst>
                    <a:ext uri="{FF2B5EF4-FFF2-40B4-BE49-F238E27FC236}">
                      <a16:creationId xmlns:a16="http://schemas.microsoft.com/office/drawing/2014/main" id="{9E64AC99-AEA8-2728-EFD0-EEB1C9B963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00008" y="5499679"/>
                  <a:ext cx="27077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2" name="Connettore diritto 41">
                  <a:extLst>
                    <a:ext uri="{FF2B5EF4-FFF2-40B4-BE49-F238E27FC236}">
                      <a16:creationId xmlns:a16="http://schemas.microsoft.com/office/drawing/2014/main" id="{F7E757B4-ABFD-FBF5-4725-E16DFA2781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67175" y="5270195"/>
                  <a:ext cx="163858" cy="220606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3" name="CasellaDiTesto 42">
                  <a:extLst>
                    <a:ext uri="{FF2B5EF4-FFF2-40B4-BE49-F238E27FC236}">
                      <a16:creationId xmlns:a16="http://schemas.microsoft.com/office/drawing/2014/main" id="{83393A92-923B-5A3D-C57F-BA5E9108A57B}"/>
                    </a:ext>
                  </a:extLst>
                </p:cNvPr>
                <p:cNvSpPr txBox="1"/>
                <p:nvPr/>
              </p:nvSpPr>
              <p:spPr>
                <a:xfrm>
                  <a:off x="4128930" y="5528716"/>
                  <a:ext cx="621438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t-IT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 SemiCondensed" panose="020B0502040204020203" pitchFamily="34" charset="0"/>
                    </a:rPr>
                    <a:t>ReLU</a:t>
                  </a:r>
                </a:p>
              </p:txBody>
            </p:sp>
          </p:grpSp>
          <p:grpSp>
            <p:nvGrpSpPr>
              <p:cNvPr id="33" name="Gruppo 32">
                <a:extLst>
                  <a:ext uri="{FF2B5EF4-FFF2-40B4-BE49-F238E27FC236}">
                    <a16:creationId xmlns:a16="http://schemas.microsoft.com/office/drawing/2014/main" id="{E4025D0C-EE15-4253-84B8-66F5653B19D5}"/>
                  </a:ext>
                </a:extLst>
              </p:cNvPr>
              <p:cNvGrpSpPr/>
              <p:nvPr/>
            </p:nvGrpSpPr>
            <p:grpSpPr>
              <a:xfrm>
                <a:off x="6782613" y="4915753"/>
                <a:ext cx="621438" cy="597075"/>
                <a:chOff x="4128930" y="5270195"/>
                <a:chExt cx="621438" cy="597075"/>
              </a:xfrm>
            </p:grpSpPr>
            <p:cxnSp>
              <p:nvCxnSpPr>
                <p:cNvPr id="38" name="Connettore diritto 37">
                  <a:extLst>
                    <a:ext uri="{FF2B5EF4-FFF2-40B4-BE49-F238E27FC236}">
                      <a16:creationId xmlns:a16="http://schemas.microsoft.com/office/drawing/2014/main" id="{0EA7D01F-0D96-9F38-25BB-E9C64761F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00008" y="5499679"/>
                  <a:ext cx="27077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9" name="Connettore diritto 38">
                  <a:extLst>
                    <a:ext uri="{FF2B5EF4-FFF2-40B4-BE49-F238E27FC236}">
                      <a16:creationId xmlns:a16="http://schemas.microsoft.com/office/drawing/2014/main" id="{86A10C9A-F88F-745F-6ADD-8511897841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67175" y="5270195"/>
                  <a:ext cx="163858" cy="220606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0" name="CasellaDiTesto 39">
                  <a:extLst>
                    <a:ext uri="{FF2B5EF4-FFF2-40B4-BE49-F238E27FC236}">
                      <a16:creationId xmlns:a16="http://schemas.microsoft.com/office/drawing/2014/main" id="{80E845D7-B770-DFFC-73BA-96695DEEB6F1}"/>
                    </a:ext>
                  </a:extLst>
                </p:cNvPr>
                <p:cNvSpPr txBox="1"/>
                <p:nvPr/>
              </p:nvSpPr>
              <p:spPr>
                <a:xfrm>
                  <a:off x="4128930" y="5528716"/>
                  <a:ext cx="621438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t-IT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 SemiCondensed" panose="020B0502040204020203" pitchFamily="34" charset="0"/>
                    </a:rPr>
                    <a:t>ReLU</a:t>
                  </a:r>
                </a:p>
              </p:txBody>
            </p:sp>
          </p:grpSp>
          <p:cxnSp>
            <p:nvCxnSpPr>
              <p:cNvPr id="34" name="Connettore 2 33">
                <a:extLst>
                  <a:ext uri="{FF2B5EF4-FFF2-40B4-BE49-F238E27FC236}">
                    <a16:creationId xmlns:a16="http://schemas.microsoft.com/office/drawing/2014/main" id="{CA3048D3-8BE7-C3E1-BC8F-32C82DB455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5498" y="5214291"/>
                <a:ext cx="438286" cy="0"/>
              </a:xfrm>
              <a:prstGeom prst="straightConnector1">
                <a:avLst/>
              </a:prstGeom>
              <a:solidFill>
                <a:srgbClr val="70AD47">
                  <a:lumMod val="60000"/>
                  <a:lumOff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5" name="Connettore 2 34">
                <a:extLst>
                  <a:ext uri="{FF2B5EF4-FFF2-40B4-BE49-F238E27FC236}">
                    <a16:creationId xmlns:a16="http://schemas.microsoft.com/office/drawing/2014/main" id="{B2851480-6B06-FE40-56E6-3ED731C99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8357" y="5214291"/>
                <a:ext cx="438286" cy="0"/>
              </a:xfrm>
              <a:prstGeom prst="straightConnector1">
                <a:avLst/>
              </a:prstGeom>
              <a:solidFill>
                <a:srgbClr val="70AD47">
                  <a:lumMod val="60000"/>
                  <a:lumOff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1D55A173-11E5-6322-A7F1-D6AED9FF5507}"/>
                  </a:ext>
                </a:extLst>
              </p:cNvPr>
              <p:cNvSpPr txBox="1"/>
              <p:nvPr/>
            </p:nvSpPr>
            <p:spPr>
              <a:xfrm>
                <a:off x="1638396" y="4955793"/>
                <a:ext cx="4523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SemiBold" panose="020B0502040204020203" pitchFamily="34" charset="0"/>
                  </a:rPr>
                  <a:t>X, I</a:t>
                </a:r>
                <a:endParaRPr kumimoji="0" lang="it-IT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" panose="020B05020402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CasellaDiTesto 36">
                    <a:extLst>
                      <a:ext uri="{FF2B5EF4-FFF2-40B4-BE49-F238E27FC236}">
                        <a16:creationId xmlns:a16="http://schemas.microsoft.com/office/drawing/2014/main" id="{4964CEE7-678B-3BF5-4EEB-AD3A970D7054}"/>
                      </a:ext>
                    </a:extLst>
                  </p:cNvPr>
                  <p:cNvSpPr txBox="1"/>
                  <p:nvPr/>
                </p:nvSpPr>
                <p:spPr>
                  <a:xfrm>
                    <a:off x="7451365" y="4895644"/>
                    <a:ext cx="452337" cy="3136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kumimoji="0" lang="it-IT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it-IT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oMath>
                      </m:oMathPara>
                    </a14:m>
                    <a:endParaRPr kumimoji="0" lang="it-IT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SemiBold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94" name="CasellaDiTesto 93">
                    <a:extLst>
                      <a:ext uri="{FF2B5EF4-FFF2-40B4-BE49-F238E27FC236}">
                        <a16:creationId xmlns:a16="http://schemas.microsoft.com/office/drawing/2014/main" id="{551D2380-60E4-6560-0315-58C2544CDE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1365" y="4895644"/>
                    <a:ext cx="452337" cy="31361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961" r="-18919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95216BC9-5C09-4CAB-B5E8-B0EA39F1375F}"/>
                </a:ext>
              </a:extLst>
            </p:cNvPr>
            <p:cNvGrpSpPr/>
            <p:nvPr/>
          </p:nvGrpSpPr>
          <p:grpSpPr>
            <a:xfrm>
              <a:off x="1347776" y="1270217"/>
              <a:ext cx="1547736" cy="1275377"/>
              <a:chOff x="412764" y="2061545"/>
              <a:chExt cx="2317052" cy="1545451"/>
            </a:xfrm>
          </p:grpSpPr>
          <p:pic>
            <p:nvPicPr>
              <p:cNvPr id="45" name="Immagine 44">
                <a:extLst>
                  <a:ext uri="{FF2B5EF4-FFF2-40B4-BE49-F238E27FC236}">
                    <a16:creationId xmlns:a16="http://schemas.microsoft.com/office/drawing/2014/main" id="{41B8DC59-C4A2-F7A5-EAE9-B3621B06E3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3278" y="2338544"/>
                <a:ext cx="1499882" cy="891821"/>
              </a:xfrm>
              <a:prstGeom prst="rect">
                <a:avLst/>
              </a:prstGeom>
            </p:spPr>
          </p:pic>
          <p:cxnSp>
            <p:nvCxnSpPr>
              <p:cNvPr id="46" name="Connettore 2 45">
                <a:extLst>
                  <a:ext uri="{FF2B5EF4-FFF2-40B4-BE49-F238E27FC236}">
                    <a16:creationId xmlns:a16="http://schemas.microsoft.com/office/drawing/2014/main" id="{95B3FDFA-7822-B0E4-964C-B6640627F6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6746" y="2227608"/>
                <a:ext cx="0" cy="111369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7" name="Connettore 2 46">
                <a:extLst>
                  <a:ext uri="{FF2B5EF4-FFF2-40B4-BE49-F238E27FC236}">
                    <a16:creationId xmlns:a16="http://schemas.microsoft.com/office/drawing/2014/main" id="{9054F599-A06A-6044-4F81-1B1789AB4B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6746" y="3341298"/>
                <a:ext cx="1864310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E9649C15-B1AB-1624-AFFF-4E1F8A3CEADC}"/>
                  </a:ext>
                </a:extLst>
              </p:cNvPr>
              <p:cNvSpPr txBox="1"/>
              <p:nvPr/>
            </p:nvSpPr>
            <p:spPr>
              <a:xfrm>
                <a:off x="412764" y="2061545"/>
                <a:ext cx="2574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SemiBold" panose="020B0502040204020203" pitchFamily="34" charset="0"/>
                  </a:rPr>
                  <a:t>C</a:t>
                </a: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C450466D-69CA-A641-A32D-08DBC4657863}"/>
                  </a:ext>
                </a:extLst>
              </p:cNvPr>
              <p:cNvSpPr txBox="1"/>
              <p:nvPr/>
            </p:nvSpPr>
            <p:spPr>
              <a:xfrm>
                <a:off x="2472366" y="3299219"/>
                <a:ext cx="2574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SemiBold" panose="020B0502040204020203" pitchFamily="34" charset="0"/>
                  </a:rPr>
                  <a:t>t</a:t>
                </a: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" panose="020B0502040204020203" pitchFamily="34" charset="0"/>
                </a:endParaRPr>
              </a:p>
            </p:txBody>
          </p:sp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E904A267-3EE2-5160-D672-F88ECCF2571B}"/>
                </a:ext>
              </a:extLst>
            </p:cNvPr>
            <p:cNvGrpSpPr/>
            <p:nvPr/>
          </p:nvGrpSpPr>
          <p:grpSpPr>
            <a:xfrm>
              <a:off x="5070522" y="971244"/>
              <a:ext cx="1709951" cy="804804"/>
              <a:chOff x="4220331" y="1072140"/>
              <a:chExt cx="2383107" cy="1101012"/>
            </a:xfrm>
          </p:grpSpPr>
          <p:grpSp>
            <p:nvGrpSpPr>
              <p:cNvPr id="51" name="Gruppo 50">
                <a:extLst>
                  <a:ext uri="{FF2B5EF4-FFF2-40B4-BE49-F238E27FC236}">
                    <a16:creationId xmlns:a16="http://schemas.microsoft.com/office/drawing/2014/main" id="{102515F7-C900-A2DE-1A1E-4AE5AFFDE63F}"/>
                  </a:ext>
                </a:extLst>
              </p:cNvPr>
              <p:cNvGrpSpPr/>
              <p:nvPr/>
            </p:nvGrpSpPr>
            <p:grpSpPr>
              <a:xfrm>
                <a:off x="4921213" y="1276168"/>
                <a:ext cx="1049451" cy="810802"/>
                <a:chOff x="2645719" y="5191420"/>
                <a:chExt cx="1723981" cy="1455138"/>
              </a:xfrm>
            </p:grpSpPr>
            <p:sp>
              <p:nvSpPr>
                <p:cNvPr id="44041" name="Ovale 44040">
                  <a:extLst>
                    <a:ext uri="{FF2B5EF4-FFF2-40B4-BE49-F238E27FC236}">
                      <a16:creationId xmlns:a16="http://schemas.microsoft.com/office/drawing/2014/main" id="{C32E5E55-87E8-4683-43B5-A3AB00B246BC}"/>
                    </a:ext>
                  </a:extLst>
                </p:cNvPr>
                <p:cNvSpPr/>
                <p:nvPr/>
              </p:nvSpPr>
              <p:spPr>
                <a:xfrm>
                  <a:off x="2982837" y="5191420"/>
                  <a:ext cx="247584" cy="259392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042" name="Ovale 44041">
                  <a:extLst>
                    <a:ext uri="{FF2B5EF4-FFF2-40B4-BE49-F238E27FC236}">
                      <a16:creationId xmlns:a16="http://schemas.microsoft.com/office/drawing/2014/main" id="{0F67A103-C1B2-2A47-9282-4779BC0AEB9E}"/>
                    </a:ext>
                  </a:extLst>
                </p:cNvPr>
                <p:cNvSpPr/>
                <p:nvPr/>
              </p:nvSpPr>
              <p:spPr>
                <a:xfrm>
                  <a:off x="4122116" y="5873881"/>
                  <a:ext cx="247584" cy="259392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043" name="Ovale 44042">
                  <a:extLst>
                    <a:ext uri="{FF2B5EF4-FFF2-40B4-BE49-F238E27FC236}">
                      <a16:creationId xmlns:a16="http://schemas.microsoft.com/office/drawing/2014/main" id="{2E863184-3A29-228C-5073-0E29209DF4F2}"/>
                    </a:ext>
                  </a:extLst>
                </p:cNvPr>
                <p:cNvSpPr/>
                <p:nvPr/>
              </p:nvSpPr>
              <p:spPr>
                <a:xfrm>
                  <a:off x="2645719" y="5873881"/>
                  <a:ext cx="247584" cy="259392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044" name="Ovale 44043">
                  <a:extLst>
                    <a:ext uri="{FF2B5EF4-FFF2-40B4-BE49-F238E27FC236}">
                      <a16:creationId xmlns:a16="http://schemas.microsoft.com/office/drawing/2014/main" id="{ADD369FF-9C4B-7FE5-B0A7-A2BD6C5664D8}"/>
                    </a:ext>
                  </a:extLst>
                </p:cNvPr>
                <p:cNvSpPr/>
                <p:nvPr/>
              </p:nvSpPr>
              <p:spPr>
                <a:xfrm>
                  <a:off x="3472113" y="6387166"/>
                  <a:ext cx="247584" cy="259392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045" name="Ovale 44044">
                  <a:extLst>
                    <a:ext uri="{FF2B5EF4-FFF2-40B4-BE49-F238E27FC236}">
                      <a16:creationId xmlns:a16="http://schemas.microsoft.com/office/drawing/2014/main" id="{381B1C4E-58DF-F19E-D31F-8DAE5518A815}"/>
                    </a:ext>
                  </a:extLst>
                </p:cNvPr>
                <p:cNvSpPr/>
                <p:nvPr/>
              </p:nvSpPr>
              <p:spPr>
                <a:xfrm>
                  <a:off x="3849433" y="5202386"/>
                  <a:ext cx="247584" cy="259392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2" name="Gruppo 51">
                <a:extLst>
                  <a:ext uri="{FF2B5EF4-FFF2-40B4-BE49-F238E27FC236}">
                    <a16:creationId xmlns:a16="http://schemas.microsoft.com/office/drawing/2014/main" id="{BF360CFD-5230-3E63-C16E-632250A6B9CC}"/>
                  </a:ext>
                </a:extLst>
              </p:cNvPr>
              <p:cNvGrpSpPr/>
              <p:nvPr/>
            </p:nvGrpSpPr>
            <p:grpSpPr>
              <a:xfrm>
                <a:off x="4538116" y="1072140"/>
                <a:ext cx="588313" cy="144533"/>
                <a:chOff x="3719741" y="4563122"/>
                <a:chExt cx="861959" cy="284086"/>
              </a:xfrm>
            </p:grpSpPr>
            <p:sp>
              <p:nvSpPr>
                <p:cNvPr id="44038" name="Rettangolo 44037">
                  <a:extLst>
                    <a:ext uri="{FF2B5EF4-FFF2-40B4-BE49-F238E27FC236}">
                      <a16:creationId xmlns:a16="http://schemas.microsoft.com/office/drawing/2014/main" id="{E05FCE67-53B1-0A73-2C11-641A57D9E8E3}"/>
                    </a:ext>
                  </a:extLst>
                </p:cNvPr>
                <p:cNvSpPr/>
                <p:nvPr/>
              </p:nvSpPr>
              <p:spPr>
                <a:xfrm>
                  <a:off x="3719744" y="4563122"/>
                  <a:ext cx="284083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039" name="Rettangolo 44038">
                  <a:extLst>
                    <a:ext uri="{FF2B5EF4-FFF2-40B4-BE49-F238E27FC236}">
                      <a16:creationId xmlns:a16="http://schemas.microsoft.com/office/drawing/2014/main" id="{32F0A27C-721A-0E0A-D8AE-91C4CA4EF25D}"/>
                    </a:ext>
                  </a:extLst>
                </p:cNvPr>
                <p:cNvSpPr/>
                <p:nvPr/>
              </p:nvSpPr>
              <p:spPr>
                <a:xfrm>
                  <a:off x="4005310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040" name="Rettangolo 44039">
                  <a:extLst>
                    <a:ext uri="{FF2B5EF4-FFF2-40B4-BE49-F238E27FC236}">
                      <a16:creationId xmlns:a16="http://schemas.microsoft.com/office/drawing/2014/main" id="{CE29C7F4-8A16-6403-BD7B-5B9905829C9C}"/>
                    </a:ext>
                  </a:extLst>
                </p:cNvPr>
                <p:cNvSpPr/>
                <p:nvPr/>
              </p:nvSpPr>
              <p:spPr>
                <a:xfrm>
                  <a:off x="4297616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3" name="Gruppo 52">
                <a:extLst>
                  <a:ext uri="{FF2B5EF4-FFF2-40B4-BE49-F238E27FC236}">
                    <a16:creationId xmlns:a16="http://schemas.microsoft.com/office/drawing/2014/main" id="{75714329-882A-1837-FF97-10830D3434CF}"/>
                  </a:ext>
                </a:extLst>
              </p:cNvPr>
              <p:cNvGrpSpPr/>
              <p:nvPr/>
            </p:nvGrpSpPr>
            <p:grpSpPr>
              <a:xfrm>
                <a:off x="5676507" y="1072140"/>
                <a:ext cx="588313" cy="144533"/>
                <a:chOff x="3719741" y="4563122"/>
                <a:chExt cx="861959" cy="284086"/>
              </a:xfrm>
            </p:grpSpPr>
            <p:sp>
              <p:nvSpPr>
                <p:cNvPr id="44035" name="Rettangolo 44034">
                  <a:extLst>
                    <a:ext uri="{FF2B5EF4-FFF2-40B4-BE49-F238E27FC236}">
                      <a16:creationId xmlns:a16="http://schemas.microsoft.com/office/drawing/2014/main" id="{B98FB2F3-DC0D-FE3B-7B33-6BEE6FFF2620}"/>
                    </a:ext>
                  </a:extLst>
                </p:cNvPr>
                <p:cNvSpPr/>
                <p:nvPr/>
              </p:nvSpPr>
              <p:spPr>
                <a:xfrm>
                  <a:off x="3719744" y="4563122"/>
                  <a:ext cx="284083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036" name="Rettangolo 44035">
                  <a:extLst>
                    <a:ext uri="{FF2B5EF4-FFF2-40B4-BE49-F238E27FC236}">
                      <a16:creationId xmlns:a16="http://schemas.microsoft.com/office/drawing/2014/main" id="{944E4ABD-2FB2-900C-6123-FE589B36D89B}"/>
                    </a:ext>
                  </a:extLst>
                </p:cNvPr>
                <p:cNvSpPr/>
                <p:nvPr/>
              </p:nvSpPr>
              <p:spPr>
                <a:xfrm>
                  <a:off x="4005310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037" name="Rettangolo 44036">
                  <a:extLst>
                    <a:ext uri="{FF2B5EF4-FFF2-40B4-BE49-F238E27FC236}">
                      <a16:creationId xmlns:a16="http://schemas.microsoft.com/office/drawing/2014/main" id="{5BCEFA71-5D17-6BEE-ABD5-3A1030AEB6CE}"/>
                    </a:ext>
                  </a:extLst>
                </p:cNvPr>
                <p:cNvSpPr/>
                <p:nvPr/>
              </p:nvSpPr>
              <p:spPr>
                <a:xfrm>
                  <a:off x="4297616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4" name="Gruppo 53">
                <a:extLst>
                  <a:ext uri="{FF2B5EF4-FFF2-40B4-BE49-F238E27FC236}">
                    <a16:creationId xmlns:a16="http://schemas.microsoft.com/office/drawing/2014/main" id="{256F5600-095B-8192-333A-66D1BD48356B}"/>
                  </a:ext>
                </a:extLst>
              </p:cNvPr>
              <p:cNvGrpSpPr/>
              <p:nvPr/>
            </p:nvGrpSpPr>
            <p:grpSpPr>
              <a:xfrm>
                <a:off x="6015125" y="1511902"/>
                <a:ext cx="588313" cy="144533"/>
                <a:chOff x="3719741" y="4563122"/>
                <a:chExt cx="861959" cy="284086"/>
              </a:xfrm>
            </p:grpSpPr>
            <p:sp>
              <p:nvSpPr>
                <p:cNvPr id="63" name="Rettangolo 62">
                  <a:extLst>
                    <a:ext uri="{FF2B5EF4-FFF2-40B4-BE49-F238E27FC236}">
                      <a16:creationId xmlns:a16="http://schemas.microsoft.com/office/drawing/2014/main" id="{1A9264E1-6CE6-77E4-08E8-F4DFDF21560F}"/>
                    </a:ext>
                  </a:extLst>
                </p:cNvPr>
                <p:cNvSpPr/>
                <p:nvPr/>
              </p:nvSpPr>
              <p:spPr>
                <a:xfrm>
                  <a:off x="3719744" y="4563122"/>
                  <a:ext cx="284083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032" name="Rettangolo 44031">
                  <a:extLst>
                    <a:ext uri="{FF2B5EF4-FFF2-40B4-BE49-F238E27FC236}">
                      <a16:creationId xmlns:a16="http://schemas.microsoft.com/office/drawing/2014/main" id="{E5B4A5A5-D814-24DC-1882-C20A9E102125}"/>
                    </a:ext>
                  </a:extLst>
                </p:cNvPr>
                <p:cNvSpPr/>
                <p:nvPr/>
              </p:nvSpPr>
              <p:spPr>
                <a:xfrm>
                  <a:off x="4005310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033" name="Rettangolo 44032">
                  <a:extLst>
                    <a:ext uri="{FF2B5EF4-FFF2-40B4-BE49-F238E27FC236}">
                      <a16:creationId xmlns:a16="http://schemas.microsoft.com/office/drawing/2014/main" id="{2241929A-6C9B-2120-A1AF-643FAF6478F4}"/>
                    </a:ext>
                  </a:extLst>
                </p:cNvPr>
                <p:cNvSpPr/>
                <p:nvPr/>
              </p:nvSpPr>
              <p:spPr>
                <a:xfrm>
                  <a:off x="4297616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5" name="Gruppo 54">
                <a:extLst>
                  <a:ext uri="{FF2B5EF4-FFF2-40B4-BE49-F238E27FC236}">
                    <a16:creationId xmlns:a16="http://schemas.microsoft.com/office/drawing/2014/main" id="{2F92012E-E01B-B54D-9042-09AF6BC872CB}"/>
                  </a:ext>
                </a:extLst>
              </p:cNvPr>
              <p:cNvGrpSpPr/>
              <p:nvPr/>
            </p:nvGrpSpPr>
            <p:grpSpPr>
              <a:xfrm>
                <a:off x="5651687" y="2028619"/>
                <a:ext cx="588313" cy="144533"/>
                <a:chOff x="3719741" y="4563122"/>
                <a:chExt cx="861959" cy="284086"/>
              </a:xfrm>
            </p:grpSpPr>
            <p:sp>
              <p:nvSpPr>
                <p:cNvPr id="60" name="Rettangolo 59">
                  <a:extLst>
                    <a:ext uri="{FF2B5EF4-FFF2-40B4-BE49-F238E27FC236}">
                      <a16:creationId xmlns:a16="http://schemas.microsoft.com/office/drawing/2014/main" id="{1366BFD6-1087-6792-BDA5-9B7BC73D4C30}"/>
                    </a:ext>
                  </a:extLst>
                </p:cNvPr>
                <p:cNvSpPr/>
                <p:nvPr/>
              </p:nvSpPr>
              <p:spPr>
                <a:xfrm>
                  <a:off x="3719744" y="4563122"/>
                  <a:ext cx="284083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ttangolo 60">
                  <a:extLst>
                    <a:ext uri="{FF2B5EF4-FFF2-40B4-BE49-F238E27FC236}">
                      <a16:creationId xmlns:a16="http://schemas.microsoft.com/office/drawing/2014/main" id="{9E675FCE-8698-9EB7-087B-A1D2EE05E252}"/>
                    </a:ext>
                  </a:extLst>
                </p:cNvPr>
                <p:cNvSpPr/>
                <p:nvPr/>
              </p:nvSpPr>
              <p:spPr>
                <a:xfrm>
                  <a:off x="4005310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ettangolo 61">
                  <a:extLst>
                    <a:ext uri="{FF2B5EF4-FFF2-40B4-BE49-F238E27FC236}">
                      <a16:creationId xmlns:a16="http://schemas.microsoft.com/office/drawing/2014/main" id="{E91EC9CF-54A6-E23B-B789-CC62366701E7}"/>
                    </a:ext>
                  </a:extLst>
                </p:cNvPr>
                <p:cNvSpPr/>
                <p:nvPr/>
              </p:nvSpPr>
              <p:spPr>
                <a:xfrm>
                  <a:off x="4297616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6" name="Gruppo 55">
                <a:extLst>
                  <a:ext uri="{FF2B5EF4-FFF2-40B4-BE49-F238E27FC236}">
                    <a16:creationId xmlns:a16="http://schemas.microsoft.com/office/drawing/2014/main" id="{42879EA8-55BE-D672-8E43-91AD2967ADB9}"/>
                  </a:ext>
                </a:extLst>
              </p:cNvPr>
              <p:cNvGrpSpPr/>
              <p:nvPr/>
            </p:nvGrpSpPr>
            <p:grpSpPr>
              <a:xfrm>
                <a:off x="4220331" y="1584168"/>
                <a:ext cx="588313" cy="144533"/>
                <a:chOff x="3719741" y="4563122"/>
                <a:chExt cx="861959" cy="284086"/>
              </a:xfrm>
            </p:grpSpPr>
            <p:sp>
              <p:nvSpPr>
                <p:cNvPr id="57" name="Rettangolo 56">
                  <a:extLst>
                    <a:ext uri="{FF2B5EF4-FFF2-40B4-BE49-F238E27FC236}">
                      <a16:creationId xmlns:a16="http://schemas.microsoft.com/office/drawing/2014/main" id="{C1894C1C-B5F0-FF77-576D-A4760BBA78D7}"/>
                    </a:ext>
                  </a:extLst>
                </p:cNvPr>
                <p:cNvSpPr/>
                <p:nvPr/>
              </p:nvSpPr>
              <p:spPr>
                <a:xfrm>
                  <a:off x="3719744" y="4563122"/>
                  <a:ext cx="284083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Rettangolo 57">
                  <a:extLst>
                    <a:ext uri="{FF2B5EF4-FFF2-40B4-BE49-F238E27FC236}">
                      <a16:creationId xmlns:a16="http://schemas.microsoft.com/office/drawing/2014/main" id="{5E70C0A5-0DC6-89E6-EB4D-3DB496552019}"/>
                    </a:ext>
                  </a:extLst>
                </p:cNvPr>
                <p:cNvSpPr/>
                <p:nvPr/>
              </p:nvSpPr>
              <p:spPr>
                <a:xfrm>
                  <a:off x="4005310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Rettangolo 58">
                  <a:extLst>
                    <a:ext uri="{FF2B5EF4-FFF2-40B4-BE49-F238E27FC236}">
                      <a16:creationId xmlns:a16="http://schemas.microsoft.com/office/drawing/2014/main" id="{9765A580-7A07-4257-2883-BBD16BC46BA4}"/>
                    </a:ext>
                  </a:extLst>
                </p:cNvPr>
                <p:cNvSpPr/>
                <p:nvPr/>
              </p:nvSpPr>
              <p:spPr>
                <a:xfrm>
                  <a:off x="4297616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4046" name="Gruppo 44045">
              <a:extLst>
                <a:ext uri="{FF2B5EF4-FFF2-40B4-BE49-F238E27FC236}">
                  <a16:creationId xmlns:a16="http://schemas.microsoft.com/office/drawing/2014/main" id="{6956D04D-F430-22E0-39C9-F86CF8E7A337}"/>
                </a:ext>
              </a:extLst>
            </p:cNvPr>
            <p:cNvGrpSpPr/>
            <p:nvPr/>
          </p:nvGrpSpPr>
          <p:grpSpPr>
            <a:xfrm>
              <a:off x="5343982" y="2025758"/>
              <a:ext cx="1118586" cy="919067"/>
              <a:chOff x="4137416" y="3027351"/>
              <a:chExt cx="1049451" cy="810802"/>
            </a:xfrm>
          </p:grpSpPr>
          <p:grpSp>
            <p:nvGrpSpPr>
              <p:cNvPr id="44047" name="Gruppo 44046">
                <a:extLst>
                  <a:ext uri="{FF2B5EF4-FFF2-40B4-BE49-F238E27FC236}">
                    <a16:creationId xmlns:a16="http://schemas.microsoft.com/office/drawing/2014/main" id="{DE53B1FF-F9E7-89E8-27D6-CF573EDC6F61}"/>
                  </a:ext>
                </a:extLst>
              </p:cNvPr>
              <p:cNvGrpSpPr/>
              <p:nvPr/>
            </p:nvGrpSpPr>
            <p:grpSpPr>
              <a:xfrm>
                <a:off x="4137416" y="3027351"/>
                <a:ext cx="1049451" cy="810802"/>
                <a:chOff x="2645719" y="5191420"/>
                <a:chExt cx="1723981" cy="1455138"/>
              </a:xfrm>
            </p:grpSpPr>
            <p:sp>
              <p:nvSpPr>
                <p:cNvPr id="44052" name="Ovale 44051">
                  <a:extLst>
                    <a:ext uri="{FF2B5EF4-FFF2-40B4-BE49-F238E27FC236}">
                      <a16:creationId xmlns:a16="http://schemas.microsoft.com/office/drawing/2014/main" id="{9470F591-2202-E7D3-4701-C8DB72491EBE}"/>
                    </a:ext>
                  </a:extLst>
                </p:cNvPr>
                <p:cNvSpPr/>
                <p:nvPr/>
              </p:nvSpPr>
              <p:spPr>
                <a:xfrm>
                  <a:off x="2982837" y="5191420"/>
                  <a:ext cx="247584" cy="259392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053" name="Ovale 44052">
                  <a:extLst>
                    <a:ext uri="{FF2B5EF4-FFF2-40B4-BE49-F238E27FC236}">
                      <a16:creationId xmlns:a16="http://schemas.microsoft.com/office/drawing/2014/main" id="{B216026B-BB0E-3BDF-0496-5917E8D1AEE1}"/>
                    </a:ext>
                  </a:extLst>
                </p:cNvPr>
                <p:cNvSpPr/>
                <p:nvPr/>
              </p:nvSpPr>
              <p:spPr>
                <a:xfrm>
                  <a:off x="4122116" y="5873881"/>
                  <a:ext cx="247584" cy="259392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054" name="Ovale 44053">
                  <a:extLst>
                    <a:ext uri="{FF2B5EF4-FFF2-40B4-BE49-F238E27FC236}">
                      <a16:creationId xmlns:a16="http://schemas.microsoft.com/office/drawing/2014/main" id="{119B266A-594A-C5B5-2515-7276D0B6B0ED}"/>
                    </a:ext>
                  </a:extLst>
                </p:cNvPr>
                <p:cNvSpPr/>
                <p:nvPr/>
              </p:nvSpPr>
              <p:spPr>
                <a:xfrm>
                  <a:off x="2645719" y="5873881"/>
                  <a:ext cx="247584" cy="259392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055" name="Ovale 44054">
                  <a:extLst>
                    <a:ext uri="{FF2B5EF4-FFF2-40B4-BE49-F238E27FC236}">
                      <a16:creationId xmlns:a16="http://schemas.microsoft.com/office/drawing/2014/main" id="{4A290D3D-277F-EC53-08BC-8478E6CEEEFB}"/>
                    </a:ext>
                  </a:extLst>
                </p:cNvPr>
                <p:cNvSpPr/>
                <p:nvPr/>
              </p:nvSpPr>
              <p:spPr>
                <a:xfrm>
                  <a:off x="3472113" y="6387166"/>
                  <a:ext cx="247584" cy="259392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056" name="Ovale 44055">
                  <a:extLst>
                    <a:ext uri="{FF2B5EF4-FFF2-40B4-BE49-F238E27FC236}">
                      <a16:creationId xmlns:a16="http://schemas.microsoft.com/office/drawing/2014/main" id="{815A8E57-D875-CBE6-1E47-84D7632D9E51}"/>
                    </a:ext>
                  </a:extLst>
                </p:cNvPr>
                <p:cNvSpPr/>
                <p:nvPr/>
              </p:nvSpPr>
              <p:spPr>
                <a:xfrm>
                  <a:off x="3849433" y="5202386"/>
                  <a:ext cx="247584" cy="259392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4048" name="Connettore 2 44047">
                <a:extLst>
                  <a:ext uri="{FF2B5EF4-FFF2-40B4-BE49-F238E27FC236}">
                    <a16:creationId xmlns:a16="http://schemas.microsoft.com/office/drawing/2014/main" id="{FAF10B20-8AF0-8B90-D69C-83898EEBFE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8835" y="3124940"/>
                <a:ext cx="248575" cy="585926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4049" name="Connettore 2 44048">
                <a:extLst>
                  <a:ext uri="{FF2B5EF4-FFF2-40B4-BE49-F238E27FC236}">
                    <a16:creationId xmlns:a16="http://schemas.microsoft.com/office/drawing/2014/main" id="{B47F6FC3-CC9C-C793-AC78-98C767CA13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3078" y="3151573"/>
                <a:ext cx="598518" cy="308489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4050" name="Connettore 2 44049">
                <a:extLst>
                  <a:ext uri="{FF2B5EF4-FFF2-40B4-BE49-F238E27FC236}">
                    <a16:creationId xmlns:a16="http://schemas.microsoft.com/office/drawing/2014/main" id="{C18FDFEC-D0B4-10F8-9AB2-367C1F5F43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8835" y="3151573"/>
                <a:ext cx="594804" cy="30184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4051" name="Connettore 2 44050">
                <a:extLst>
                  <a:ext uri="{FF2B5EF4-FFF2-40B4-BE49-F238E27FC236}">
                    <a16:creationId xmlns:a16="http://schemas.microsoft.com/office/drawing/2014/main" id="{AC6B7B5A-416E-462C-E8EE-3E22AA79DF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53064" y="3523975"/>
                <a:ext cx="416590" cy="22240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cxnSp>
          <p:nvCxnSpPr>
            <p:cNvPr id="44057" name="Connettore 2 44056">
              <a:extLst>
                <a:ext uri="{FF2B5EF4-FFF2-40B4-BE49-F238E27FC236}">
                  <a16:creationId xmlns:a16="http://schemas.microsoft.com/office/drawing/2014/main" id="{47383D69-793C-6585-45B2-F3CEAF956020}"/>
                </a:ext>
              </a:extLst>
            </p:cNvPr>
            <p:cNvCxnSpPr>
              <a:cxnSpLocks/>
            </p:cNvCxnSpPr>
            <p:nvPr/>
          </p:nvCxnSpPr>
          <p:spPr>
            <a:xfrm>
              <a:off x="3387700" y="1492414"/>
              <a:ext cx="1074198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058" name="CasellaDiTesto 44057">
              <a:extLst>
                <a:ext uri="{FF2B5EF4-FFF2-40B4-BE49-F238E27FC236}">
                  <a16:creationId xmlns:a16="http://schemas.microsoft.com/office/drawing/2014/main" id="{E3ED9C88-1738-7CC2-5290-7B33DAF81799}"/>
                </a:ext>
              </a:extLst>
            </p:cNvPr>
            <p:cNvSpPr txBox="1"/>
            <p:nvPr/>
          </p:nvSpPr>
          <p:spPr>
            <a:xfrm>
              <a:off x="2797944" y="1072605"/>
              <a:ext cx="2291356" cy="31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>
                  <a:solidFill>
                    <a:prstClr val="black"/>
                  </a:solidFill>
                  <a:latin typeface="Bahnschrift Light SemiCondensed" panose="020B0502040204020203" pitchFamily="34" charset="0"/>
                </a:rPr>
                <a:t>Pairwise </a:t>
              </a:r>
              <a:r>
                <a:rPr lang="it-IT" sz="1400" dirty="0">
                  <a:latin typeface="Bahnschrift Light SemiCondensed" panose="020B0502040204020203" pitchFamily="34" charset="0"/>
                </a:rPr>
                <a:t>Pearson</a:t>
              </a:r>
              <a:r>
                <a:rPr lang="it-IT" sz="1400" dirty="0">
                  <a:solidFill>
                    <a:prstClr val="black"/>
                  </a:solidFill>
                  <a:latin typeface="Bahnschrift Light SemiCondensed" panose="020B0502040204020203" pitchFamily="34" charset="0"/>
                </a:rPr>
                <a:t> correlation</a:t>
              </a:r>
            </a:p>
          </p:txBody>
        </p:sp>
        <p:cxnSp>
          <p:nvCxnSpPr>
            <p:cNvPr id="44059" name="Connettore diritto 44058">
              <a:extLst>
                <a:ext uri="{FF2B5EF4-FFF2-40B4-BE49-F238E27FC236}">
                  <a16:creationId xmlns:a16="http://schemas.microsoft.com/office/drawing/2014/main" id="{436CD143-9E95-628F-CF6B-B1444B071463}"/>
                </a:ext>
              </a:extLst>
            </p:cNvPr>
            <p:cNvCxnSpPr>
              <a:cxnSpLocks/>
            </p:cNvCxnSpPr>
            <p:nvPr/>
          </p:nvCxnSpPr>
          <p:spPr>
            <a:xfrm>
              <a:off x="2830185" y="1913103"/>
              <a:ext cx="557515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4060" name="Connettore diritto 44059">
              <a:extLst>
                <a:ext uri="{FF2B5EF4-FFF2-40B4-BE49-F238E27FC236}">
                  <a16:creationId xmlns:a16="http://schemas.microsoft.com/office/drawing/2014/main" id="{90B95575-B5E9-45DA-0706-B5C27F446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7700" y="1482517"/>
              <a:ext cx="0" cy="936298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4061" name="Connettore 2 44060">
              <a:extLst>
                <a:ext uri="{FF2B5EF4-FFF2-40B4-BE49-F238E27FC236}">
                  <a16:creationId xmlns:a16="http://schemas.microsoft.com/office/drawing/2014/main" id="{3B508AB6-8949-01B5-C923-5A1DE8FE953A}"/>
                </a:ext>
              </a:extLst>
            </p:cNvPr>
            <p:cNvCxnSpPr>
              <a:cxnSpLocks/>
            </p:cNvCxnSpPr>
            <p:nvPr/>
          </p:nvCxnSpPr>
          <p:spPr>
            <a:xfrm>
              <a:off x="3387700" y="2418815"/>
              <a:ext cx="1074198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062" name="CasellaDiTesto 44061">
              <a:extLst>
                <a:ext uri="{FF2B5EF4-FFF2-40B4-BE49-F238E27FC236}">
                  <a16:creationId xmlns:a16="http://schemas.microsoft.com/office/drawing/2014/main" id="{06AD9AC1-AA30-4C4B-83BB-D6DA7E0A7406}"/>
                </a:ext>
              </a:extLst>
            </p:cNvPr>
            <p:cNvSpPr txBox="1"/>
            <p:nvPr/>
          </p:nvSpPr>
          <p:spPr>
            <a:xfrm>
              <a:off x="2877816" y="2558128"/>
              <a:ext cx="2131612" cy="31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>
                  <a:solidFill>
                    <a:prstClr val="black"/>
                  </a:solidFill>
                  <a:latin typeface="Bahnschrift Light SemiCondensed" panose="020B0502040204020203" pitchFamily="34" charset="0"/>
                </a:rPr>
                <a:t>Pairwise </a:t>
              </a:r>
              <a:r>
                <a:rPr lang="it-IT" sz="1400" dirty="0">
                  <a:latin typeface="Bahnschrift Light SemiCondensed" panose="020B0502040204020203" pitchFamily="34" charset="0"/>
                </a:rPr>
                <a:t>partial</a:t>
              </a:r>
              <a:r>
                <a:rPr lang="it-IT" sz="1400" dirty="0">
                  <a:solidFill>
                    <a:prstClr val="black"/>
                  </a:solidFill>
                  <a:latin typeface="Bahnschrift Light SemiCondensed" panose="020B0502040204020203" pitchFamily="34" charset="0"/>
                </a:rPr>
                <a:t> correlation</a:t>
              </a:r>
            </a:p>
          </p:txBody>
        </p:sp>
        <p:cxnSp>
          <p:nvCxnSpPr>
            <p:cNvPr id="44063" name="Connettore diritto 44062">
              <a:extLst>
                <a:ext uri="{FF2B5EF4-FFF2-40B4-BE49-F238E27FC236}">
                  <a16:creationId xmlns:a16="http://schemas.microsoft.com/office/drawing/2014/main" id="{189B3FD0-8039-89D3-7C6B-89BED2920A23}"/>
                </a:ext>
              </a:extLst>
            </p:cNvPr>
            <p:cNvCxnSpPr/>
            <p:nvPr/>
          </p:nvCxnSpPr>
          <p:spPr>
            <a:xfrm>
              <a:off x="6923972" y="1482517"/>
              <a:ext cx="319596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4064" name="Connettore diritto 44063">
              <a:extLst>
                <a:ext uri="{FF2B5EF4-FFF2-40B4-BE49-F238E27FC236}">
                  <a16:creationId xmlns:a16="http://schemas.microsoft.com/office/drawing/2014/main" id="{3B6DEAFE-9F45-98FE-1A0D-78819D380E5A}"/>
                </a:ext>
              </a:extLst>
            </p:cNvPr>
            <p:cNvCxnSpPr/>
            <p:nvPr/>
          </p:nvCxnSpPr>
          <p:spPr>
            <a:xfrm>
              <a:off x="6923972" y="2397293"/>
              <a:ext cx="319596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4065" name="Connettore diritto 44064">
              <a:extLst>
                <a:ext uri="{FF2B5EF4-FFF2-40B4-BE49-F238E27FC236}">
                  <a16:creationId xmlns:a16="http://schemas.microsoft.com/office/drawing/2014/main" id="{D1A5AA63-7CAE-B0CB-C300-A22C620684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3568" y="1492414"/>
              <a:ext cx="0" cy="914766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4066" name="Connettore 2 44065">
              <a:extLst>
                <a:ext uri="{FF2B5EF4-FFF2-40B4-BE49-F238E27FC236}">
                  <a16:creationId xmlns:a16="http://schemas.microsoft.com/office/drawing/2014/main" id="{24767BC9-84A3-8B66-977A-C2DEEA3439A7}"/>
                </a:ext>
              </a:extLst>
            </p:cNvPr>
            <p:cNvCxnSpPr>
              <a:cxnSpLocks/>
            </p:cNvCxnSpPr>
            <p:nvPr/>
          </p:nvCxnSpPr>
          <p:spPr>
            <a:xfrm>
              <a:off x="7243568" y="1949797"/>
              <a:ext cx="402454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067" name="CasellaDiTesto 44066">
              <a:extLst>
                <a:ext uri="{FF2B5EF4-FFF2-40B4-BE49-F238E27FC236}">
                  <a16:creationId xmlns:a16="http://schemas.microsoft.com/office/drawing/2014/main" id="{1F3D79C9-A2C3-733F-2CEF-FAE697BB25C8}"/>
                </a:ext>
              </a:extLst>
            </p:cNvPr>
            <p:cNvSpPr txBox="1"/>
            <p:nvPr/>
          </p:nvSpPr>
          <p:spPr>
            <a:xfrm>
              <a:off x="7648383" y="1682947"/>
              <a:ext cx="964250" cy="584775"/>
            </a:xfrm>
            <a:prstGeom prst="rect">
              <a:avLst/>
            </a:prstGeom>
            <a:noFill/>
            <a:ln w="19050">
              <a:solidFill>
                <a:srgbClr val="70AD47">
                  <a:lumMod val="50000"/>
                </a:srgb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 SemiCondensed" panose="020B0502040204020203" pitchFamily="34" charset="0"/>
                </a:rPr>
                <a:t>GNN classifier</a:t>
              </a:r>
              <a:endPara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 SemiCondensed" panose="020B0502040204020203" pitchFamily="34" charset="0"/>
              </a:endParaRPr>
            </a:p>
          </p:txBody>
        </p:sp>
        <p:cxnSp>
          <p:nvCxnSpPr>
            <p:cNvPr id="44068" name="Connettore 2 44067">
              <a:extLst>
                <a:ext uri="{FF2B5EF4-FFF2-40B4-BE49-F238E27FC236}">
                  <a16:creationId xmlns:a16="http://schemas.microsoft.com/office/drawing/2014/main" id="{0DADFFD4-1A03-E0EA-7959-FD0F05E1F9FA}"/>
                </a:ext>
              </a:extLst>
            </p:cNvPr>
            <p:cNvCxnSpPr>
              <a:cxnSpLocks/>
            </p:cNvCxnSpPr>
            <p:nvPr/>
          </p:nvCxnSpPr>
          <p:spPr>
            <a:xfrm>
              <a:off x="8692108" y="1975334"/>
              <a:ext cx="402454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069" name="CasellaDiTesto 44068">
              <a:extLst>
                <a:ext uri="{FF2B5EF4-FFF2-40B4-BE49-F238E27FC236}">
                  <a16:creationId xmlns:a16="http://schemas.microsoft.com/office/drawing/2014/main" id="{01B9E140-612C-8F93-5D03-59C7EAFB6DD1}"/>
                </a:ext>
              </a:extLst>
            </p:cNvPr>
            <p:cNvSpPr txBox="1"/>
            <p:nvPr/>
          </p:nvSpPr>
          <p:spPr>
            <a:xfrm>
              <a:off x="9088524" y="1805598"/>
              <a:ext cx="1107403" cy="338554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 SemiCondensed" panose="020B0502040204020203" pitchFamily="34" charset="0"/>
                </a:rPr>
                <a:t>Prediction</a:t>
              </a:r>
              <a:endPara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 SemiCondensed" panose="020B0502040204020203" pitchFamily="34" charset="0"/>
              </a:endParaRPr>
            </a:p>
          </p:txBody>
        </p:sp>
        <p:sp>
          <p:nvSpPr>
            <p:cNvPr id="44070" name="CasellaDiTesto 44069">
              <a:extLst>
                <a:ext uri="{FF2B5EF4-FFF2-40B4-BE49-F238E27FC236}">
                  <a16:creationId xmlns:a16="http://schemas.microsoft.com/office/drawing/2014/main" id="{17F8F362-4D44-02FD-164C-185614775A23}"/>
                </a:ext>
              </a:extLst>
            </p:cNvPr>
            <p:cNvSpPr txBox="1"/>
            <p:nvPr/>
          </p:nvSpPr>
          <p:spPr>
            <a:xfrm>
              <a:off x="6880324" y="2418815"/>
              <a:ext cx="3195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i="1" dirty="0">
                  <a:solidFill>
                    <a:prstClr val="black"/>
                  </a:solidFill>
                  <a:latin typeface="Bahnschrift SemiBold" panose="020B0502040204020203" pitchFamily="34" charset="0"/>
                </a:rPr>
                <a:t>I</a:t>
              </a:r>
              <a:endParaRPr lang="it-IT" i="1" dirty="0">
                <a:solidFill>
                  <a:prstClr val="black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44071" name="CasellaDiTesto 44070">
              <a:extLst>
                <a:ext uri="{FF2B5EF4-FFF2-40B4-BE49-F238E27FC236}">
                  <a16:creationId xmlns:a16="http://schemas.microsoft.com/office/drawing/2014/main" id="{CBFF4A19-6D61-D21A-D950-4AAAE0A620E1}"/>
                </a:ext>
              </a:extLst>
            </p:cNvPr>
            <p:cNvSpPr txBox="1"/>
            <p:nvPr/>
          </p:nvSpPr>
          <p:spPr>
            <a:xfrm>
              <a:off x="6931011" y="1186161"/>
              <a:ext cx="3195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i="1" dirty="0">
                  <a:solidFill>
                    <a:prstClr val="black"/>
                  </a:solidFill>
                  <a:latin typeface="Bahnschrift SemiBold" panose="020B0502040204020203" pitchFamily="34" charset="0"/>
                </a:rPr>
                <a:t>X</a:t>
              </a:r>
              <a:endParaRPr lang="it-IT" i="1" dirty="0">
                <a:solidFill>
                  <a:prstClr val="black"/>
                </a:solidFill>
                <a:latin typeface="Bahnschrift SemiBold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072" name="CasellaDiTesto 44071">
                  <a:extLst>
                    <a:ext uri="{FF2B5EF4-FFF2-40B4-BE49-F238E27FC236}">
                      <a16:creationId xmlns:a16="http://schemas.microsoft.com/office/drawing/2014/main" id="{0E6DBF76-01F3-EF75-6374-E0A5DF59172D}"/>
                    </a:ext>
                  </a:extLst>
                </p:cNvPr>
                <p:cNvSpPr txBox="1"/>
                <p:nvPr/>
              </p:nvSpPr>
              <p:spPr>
                <a:xfrm>
                  <a:off x="10023538" y="1792200"/>
                  <a:ext cx="23593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it-IT" sz="16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it-IT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44072" name="CasellaDiTesto 44071">
                  <a:extLst>
                    <a:ext uri="{FF2B5EF4-FFF2-40B4-BE49-F238E27FC236}">
                      <a16:creationId xmlns:a16="http://schemas.microsoft.com/office/drawing/2014/main" id="{0E6DBF76-01F3-EF75-6374-E0A5DF5917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3538" y="1792200"/>
                  <a:ext cx="235939" cy="338554"/>
                </a:xfrm>
                <a:prstGeom prst="rect">
                  <a:avLst/>
                </a:prstGeom>
                <a:blipFill>
                  <a:blip r:embed="rId7"/>
                  <a:stretch>
                    <a:fillRect r="-23684" b="-740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07890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436AB9BC-387A-A983-645A-180DB4F5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9627C1-78F8-4BD2-8A4C-F7F8D0EE1AA3}" type="datetime1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24/10/2022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2C2E056-8C68-8419-6F18-1E6E27E3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Pagina </a:t>
            </a:r>
            <a:fld id="{FDC0AA3D-2B18-4D25-85E7-F3B7B2B2C4BE}" type="slidenum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6FCF36D-2BC9-34AF-7241-2AF95DF0D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8017" y="409576"/>
            <a:ext cx="7593839" cy="612387"/>
          </a:xfrm>
        </p:spPr>
        <p:txBody>
          <a:bodyPr/>
          <a:lstStyle/>
          <a:p>
            <a:r>
              <a:rPr lang="it-IT" altLang="it-IT" sz="4000" dirty="0" err="1">
                <a:latin typeface="Bahnschrift SemiBold SemiConden" panose="020B0502040204020203" pitchFamily="34" charset="0"/>
              </a:rPr>
              <a:t>Results</a:t>
            </a:r>
            <a:r>
              <a:rPr lang="it-IT" altLang="it-IT" sz="4000" dirty="0">
                <a:latin typeface="Bahnschrift SemiBold SemiConden" panose="020B0502040204020203" pitchFamily="34" charset="0"/>
              </a:rPr>
              <a:t> – Machine learning baselines</a:t>
            </a: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BBDDE885-1E27-C491-F153-147BD09F0A5C}"/>
              </a:ext>
            </a:extLst>
          </p:cNvPr>
          <p:cNvGrpSpPr/>
          <p:nvPr/>
        </p:nvGrpSpPr>
        <p:grpSpPr>
          <a:xfrm>
            <a:off x="596006" y="1232358"/>
            <a:ext cx="10999986" cy="4157542"/>
            <a:chOff x="679795" y="1333958"/>
            <a:chExt cx="10999986" cy="4157542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9412A778-9FA5-E672-F614-A3B3C6CB1E89}"/>
                </a:ext>
              </a:extLst>
            </p:cNvPr>
            <p:cNvSpPr txBox="1"/>
            <p:nvPr/>
          </p:nvSpPr>
          <p:spPr>
            <a:xfrm>
              <a:off x="1661049" y="1813015"/>
              <a:ext cx="31417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 err="1">
                  <a:solidFill>
                    <a:prstClr val="black"/>
                  </a:solidFill>
                  <a:latin typeface="Bahnschrift Light SemiCondensed" panose="020B0502040204020203" pitchFamily="34" charset="0"/>
                </a:rPr>
                <a:t>Avg</a:t>
              </a:r>
              <a:r>
                <a:rPr lang="it-IT" sz="2000" b="1" dirty="0">
                  <a:solidFill>
                    <a:prstClr val="black"/>
                  </a:solidFill>
                  <a:latin typeface="Bahnschrift Light SemiCondensed" panose="020B0502040204020203" pitchFamily="34" charset="0"/>
                </a:rPr>
                <a:t>. </a:t>
              </a:r>
              <a:r>
                <a:rPr lang="it-IT" sz="2000" b="1" dirty="0" err="1">
                  <a:solidFill>
                    <a:prstClr val="black"/>
                  </a:solidFill>
                  <a:latin typeface="Bahnschrift Light SemiCondensed" panose="020B0502040204020203" pitchFamily="34" charset="0"/>
                </a:rPr>
                <a:t>Accuracy</a:t>
              </a:r>
              <a:r>
                <a:rPr lang="it-IT" sz="2000" b="1" dirty="0">
                  <a:solidFill>
                    <a:prstClr val="black"/>
                  </a:solidFill>
                  <a:latin typeface="Bahnschrift Light SemiCondensed" panose="020B0502040204020203" pitchFamily="34" charset="0"/>
                </a:rPr>
                <a:t>: 81.4% ± 7.5%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4983BD41-D5D2-19E6-CA74-0AD3C02C6F95}"/>
                </a:ext>
              </a:extLst>
            </p:cNvPr>
            <p:cNvSpPr txBox="1"/>
            <p:nvPr/>
          </p:nvSpPr>
          <p:spPr>
            <a:xfrm>
              <a:off x="1661049" y="1351350"/>
              <a:ext cx="31417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b="1" dirty="0">
                  <a:solidFill>
                    <a:prstClr val="black"/>
                  </a:solidFill>
                  <a:latin typeface="Bahnschrift SemiBold" panose="020B0502040204020203" pitchFamily="34" charset="0"/>
                </a:rPr>
                <a:t>SVM – Linear kernel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1501B520-4E89-0AD7-C4C8-C814D02BA69C}"/>
                </a:ext>
              </a:extLst>
            </p:cNvPr>
            <p:cNvSpPr txBox="1"/>
            <p:nvPr/>
          </p:nvSpPr>
          <p:spPr>
            <a:xfrm>
              <a:off x="7456744" y="1813015"/>
              <a:ext cx="31417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 err="1">
                  <a:solidFill>
                    <a:prstClr val="black"/>
                  </a:solidFill>
                  <a:latin typeface="Bahnschrift Light SemiCondensed" panose="020B0502040204020203" pitchFamily="34" charset="0"/>
                </a:rPr>
                <a:t>Avg</a:t>
              </a:r>
              <a:r>
                <a:rPr lang="it-IT" sz="2000" b="1" dirty="0">
                  <a:solidFill>
                    <a:prstClr val="black"/>
                  </a:solidFill>
                  <a:latin typeface="Bahnschrift Light SemiCondensed" panose="020B0502040204020203" pitchFamily="34" charset="0"/>
                </a:rPr>
                <a:t>. </a:t>
              </a:r>
              <a:r>
                <a:rPr lang="it-IT" sz="2000" b="1" dirty="0" err="1">
                  <a:solidFill>
                    <a:prstClr val="black"/>
                  </a:solidFill>
                  <a:latin typeface="Bahnschrift Light SemiCondensed" panose="020B0502040204020203" pitchFamily="34" charset="0"/>
                </a:rPr>
                <a:t>Accuracy</a:t>
              </a:r>
              <a:r>
                <a:rPr lang="it-IT" sz="2000" b="1" dirty="0">
                  <a:solidFill>
                    <a:prstClr val="black"/>
                  </a:solidFill>
                  <a:latin typeface="Bahnschrift Light SemiCondensed" panose="020B0502040204020203" pitchFamily="34" charset="0"/>
                </a:rPr>
                <a:t>: 78.6% ± 8.9%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21BDB64F-38B5-6A10-A3F5-1A26BEF70F32}"/>
                </a:ext>
              </a:extLst>
            </p:cNvPr>
            <p:cNvSpPr txBox="1"/>
            <p:nvPr/>
          </p:nvSpPr>
          <p:spPr>
            <a:xfrm>
              <a:off x="7809705" y="1333958"/>
              <a:ext cx="2399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b="1" dirty="0">
                  <a:solidFill>
                    <a:prstClr val="black"/>
                  </a:solidFill>
                  <a:latin typeface="Bahnschrift SemiBold" panose="020B0502040204020203" pitchFamily="34" charset="0"/>
                </a:rPr>
                <a:t>Random </a:t>
              </a:r>
              <a:r>
                <a:rPr lang="it-IT" sz="2400" b="1" dirty="0" err="1">
                  <a:solidFill>
                    <a:prstClr val="black"/>
                  </a:solidFill>
                  <a:latin typeface="Bahnschrift SemiBold" panose="020B0502040204020203" pitchFamily="34" charset="0"/>
                </a:rPr>
                <a:t>Forest</a:t>
              </a:r>
              <a:endParaRPr lang="it-IT" sz="2400" b="1" dirty="0">
                <a:solidFill>
                  <a:prstClr val="black"/>
                </a:solidFill>
                <a:latin typeface="Bahnschrift SemiBold" panose="020B0502040204020203" pitchFamily="34" charset="0"/>
              </a:endParaRPr>
            </a:p>
          </p:txBody>
        </p:sp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D011E021-5042-CADE-0006-AFC8019508C1}"/>
                </a:ext>
              </a:extLst>
            </p:cNvPr>
            <p:cNvGrpSpPr/>
            <p:nvPr/>
          </p:nvGrpSpPr>
          <p:grpSpPr>
            <a:xfrm>
              <a:off x="679795" y="2587677"/>
              <a:ext cx="5176697" cy="2895865"/>
              <a:chOff x="724184" y="2871820"/>
              <a:chExt cx="4921627" cy="2895865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633B7CB4-6C7D-D121-8F83-C41A86B06270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35" t="13520"/>
              <a:stretch/>
            </p:blipFill>
            <p:spPr bwMode="auto">
              <a:xfrm>
                <a:off x="1146310" y="2871820"/>
                <a:ext cx="4499501" cy="2668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Gruppo 11">
                <a:extLst>
                  <a:ext uri="{FF2B5EF4-FFF2-40B4-BE49-F238E27FC236}">
                    <a16:creationId xmlns:a16="http://schemas.microsoft.com/office/drawing/2014/main" id="{E64E9148-C192-6635-CA5B-C4EE827D0408}"/>
                  </a:ext>
                </a:extLst>
              </p:cNvPr>
              <p:cNvGrpSpPr/>
              <p:nvPr/>
            </p:nvGrpSpPr>
            <p:grpSpPr>
              <a:xfrm>
                <a:off x="724184" y="3429000"/>
                <a:ext cx="447668" cy="1986379"/>
                <a:chOff x="724184" y="3429000"/>
                <a:chExt cx="447668" cy="1986379"/>
              </a:xfrm>
            </p:grpSpPr>
            <p:sp>
              <p:nvSpPr>
                <p:cNvPr id="14" name="Rettangolo 13">
                  <a:extLst>
                    <a:ext uri="{FF2B5EF4-FFF2-40B4-BE49-F238E27FC236}">
                      <a16:creationId xmlns:a16="http://schemas.microsoft.com/office/drawing/2014/main" id="{AF67A2DF-49BD-4148-7DE2-68B1A7D5CEC2}"/>
                    </a:ext>
                  </a:extLst>
                </p:cNvPr>
                <p:cNvSpPr/>
                <p:nvPr/>
              </p:nvSpPr>
              <p:spPr>
                <a:xfrm>
                  <a:off x="724184" y="3429000"/>
                  <a:ext cx="447668" cy="1986379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CasellaDiTesto 14">
                  <a:extLst>
                    <a:ext uri="{FF2B5EF4-FFF2-40B4-BE49-F238E27FC236}">
                      <a16:creationId xmlns:a16="http://schemas.microsoft.com/office/drawing/2014/main" id="{7E43B978-01CB-636C-7770-4ABB572AD6BB}"/>
                    </a:ext>
                  </a:extLst>
                </p:cNvPr>
                <p:cNvSpPr txBox="1"/>
                <p:nvPr/>
              </p:nvSpPr>
              <p:spPr>
                <a:xfrm rot="16200000">
                  <a:off x="565887" y="4036581"/>
                  <a:ext cx="82229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t-IT" sz="16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 Condensed" panose="020B0502040204020203" pitchFamily="34" charset="0"/>
                    </a:rPr>
                    <a:t>Accuracy</a:t>
                  </a:r>
                  <a:endParaRPr kumimoji="0" 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 Condensed" panose="020B0502040204020203" pitchFamily="34" charset="0"/>
                  </a:endParaRPr>
                </a:p>
              </p:txBody>
            </p:sp>
          </p:grp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D46E072-8D69-6F08-EBBF-D06FB7328EF4}"/>
                  </a:ext>
                </a:extLst>
              </p:cNvPr>
              <p:cNvSpPr txBox="1"/>
              <p:nvPr/>
            </p:nvSpPr>
            <p:spPr>
              <a:xfrm>
                <a:off x="3012083" y="5429131"/>
                <a:ext cx="7679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 Condensed" panose="020B0502040204020203" pitchFamily="34" charset="0"/>
                  </a:rPr>
                  <a:t>Subjects</a:t>
                </a:r>
                <a:endParaRPr kumimoji="0" lang="it-IT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 Condensed" panose="020B0502040204020203" pitchFamily="34" charset="0"/>
                </a:endParaRPr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29927FE3-FC93-5479-6291-A304C007C8F4}"/>
                </a:ext>
              </a:extLst>
            </p:cNvPr>
            <p:cNvGrpSpPr/>
            <p:nvPr/>
          </p:nvGrpSpPr>
          <p:grpSpPr>
            <a:xfrm>
              <a:off x="6564927" y="2587677"/>
              <a:ext cx="5114854" cy="2903823"/>
              <a:chOff x="6604986" y="2871820"/>
              <a:chExt cx="4862831" cy="2903823"/>
            </a:xfrm>
          </p:grpSpPr>
          <p:pic>
            <p:nvPicPr>
              <p:cNvPr id="17" name="Picture 8">
                <a:extLst>
                  <a:ext uri="{FF2B5EF4-FFF2-40B4-BE49-F238E27FC236}">
                    <a16:creationId xmlns:a16="http://schemas.microsoft.com/office/drawing/2014/main" id="{943A0FFD-076D-494E-AF19-AC65F9D70E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32" t="13520"/>
              <a:stretch/>
            </p:blipFill>
            <p:spPr bwMode="auto">
              <a:xfrm>
                <a:off x="6903900" y="2871820"/>
                <a:ext cx="4563917" cy="2668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ADFBFFE7-6EF0-7796-74BD-BF627170C0A6}"/>
                  </a:ext>
                </a:extLst>
              </p:cNvPr>
              <p:cNvSpPr/>
              <p:nvPr/>
            </p:nvSpPr>
            <p:spPr>
              <a:xfrm>
                <a:off x="6604986" y="3128840"/>
                <a:ext cx="298913" cy="254399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0268DD09-4174-4400-CEAB-4C373BFD63BD}"/>
                  </a:ext>
                </a:extLst>
              </p:cNvPr>
              <p:cNvSpPr txBox="1"/>
              <p:nvPr/>
            </p:nvSpPr>
            <p:spPr>
              <a:xfrm rot="16200000">
                <a:off x="6363117" y="4036580"/>
                <a:ext cx="8222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 Condensed" panose="020B0502040204020203" pitchFamily="34" charset="0"/>
                  </a:rPr>
                  <a:t>Accuracy</a:t>
                </a:r>
                <a:endParaRPr kumimoji="0" lang="it-IT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 Condensed" panose="020B0502040204020203" pitchFamily="34" charset="0"/>
                </a:endParaRPr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75BB16A6-86A6-EFCB-7680-73A789FFFF7C}"/>
                  </a:ext>
                </a:extLst>
              </p:cNvPr>
              <p:cNvSpPr txBox="1"/>
              <p:nvPr/>
            </p:nvSpPr>
            <p:spPr>
              <a:xfrm>
                <a:off x="8795943" y="5437089"/>
                <a:ext cx="7679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 Condensed" panose="020B0502040204020203" pitchFamily="34" charset="0"/>
                  </a:rPr>
                  <a:t>Subjects</a:t>
                </a:r>
                <a:endParaRPr kumimoji="0" lang="it-IT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 Condensed" panose="020B0502040204020203" pitchFamily="34" charset="0"/>
                </a:endParaRPr>
              </a:p>
            </p:txBody>
          </p:sp>
        </p:grpSp>
      </p:grpSp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BED7794-CE7E-FCC6-5B52-40D3D133C7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698"/>
          <a:stretch/>
        </p:blipFill>
        <p:spPr>
          <a:xfrm>
            <a:off x="44153" y="37612"/>
            <a:ext cx="632077" cy="747482"/>
          </a:xfrm>
          <a:prstGeom prst="rect">
            <a:avLst/>
          </a:prstGeom>
        </p:spPr>
      </p:pic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FDDA49EC-C7ED-A4D6-848A-8F7D1F37D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219824"/>
            <a:ext cx="4470400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E" altLang="it-IT" sz="1200" dirty="0">
                <a:solidFill>
                  <a:schemeClr val="bg1"/>
                </a:solidFill>
                <a:latin typeface="Book Antiqua" panose="02040602050305030304" pitchFamily="18" charset="0"/>
              </a:rPr>
              <a:t>Graph neural networks for classification and task-conditioned brain connectivity estimation of electrophysiological data</a:t>
            </a:r>
            <a:endParaRPr lang="it-IT" altLang="it-IT" sz="120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5400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436AB9BC-387A-A983-645A-180DB4F5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9627C1-78F8-4BD2-8A4C-F7F8D0EE1AA3}" type="datetime1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24/10/2022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2C2E056-8C68-8419-6F18-1E6E27E3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Pagina </a:t>
            </a:r>
            <a:fld id="{FDC0AA3D-2B18-4D25-85E7-F3B7B2B2C4BE}" type="slidenum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6FCF36D-2BC9-34AF-7241-2AF95DF0D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8016" y="409576"/>
            <a:ext cx="9606703" cy="504825"/>
          </a:xfrm>
        </p:spPr>
        <p:txBody>
          <a:bodyPr/>
          <a:lstStyle/>
          <a:p>
            <a:r>
              <a:rPr lang="it-IT" altLang="it-IT" sz="3200" dirty="0" err="1">
                <a:latin typeface="Bahnschrift SemiBold SemiConden" panose="020B0502040204020203" pitchFamily="34" charset="0"/>
              </a:rPr>
              <a:t>Results</a:t>
            </a:r>
            <a:r>
              <a:rPr lang="it-IT" altLang="it-IT" sz="3200" dirty="0">
                <a:latin typeface="Bahnschrift SemiBold SemiConden" panose="020B0502040204020203" pitchFamily="34" charset="0"/>
              </a:rPr>
              <a:t> – Machine learning baselines features </a:t>
            </a:r>
            <a:r>
              <a:rPr lang="it-IT" altLang="it-IT" sz="3200" dirty="0" err="1">
                <a:latin typeface="Bahnschrift SemiBold SemiConden" panose="020B0502040204020203" pitchFamily="34" charset="0"/>
              </a:rPr>
              <a:t>comparison</a:t>
            </a:r>
            <a:endParaRPr lang="it-IT" altLang="it-IT" sz="3200" dirty="0">
              <a:latin typeface="Bahnschrift SemiBold SemiConden" panose="020B0502040204020203" pitchFamily="34" charset="0"/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3A78E061-9630-E29C-A1D6-20665B407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549" y="1136951"/>
            <a:ext cx="6793301" cy="4584097"/>
          </a:xfrm>
          <a:prstGeom prst="rect">
            <a:avLst/>
          </a:prstGeom>
        </p:spPr>
      </p:pic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0F9B95F-1B7B-5720-D8B8-D807F64207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698"/>
          <a:stretch/>
        </p:blipFill>
        <p:spPr>
          <a:xfrm>
            <a:off x="44153" y="37612"/>
            <a:ext cx="632077" cy="747482"/>
          </a:xfrm>
          <a:prstGeom prst="rect">
            <a:avLst/>
          </a:prstGeom>
        </p:spPr>
      </p:pic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DB980C43-EEC4-F96D-5A5F-26429F6E8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219824"/>
            <a:ext cx="4470400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E" altLang="it-IT" sz="1200" dirty="0">
                <a:solidFill>
                  <a:schemeClr val="bg1"/>
                </a:solidFill>
                <a:latin typeface="Book Antiqua" panose="02040602050305030304" pitchFamily="18" charset="0"/>
              </a:rPr>
              <a:t>Graph neural networks for classification and task-conditioned brain connectivity estimation of electrophysiological data</a:t>
            </a:r>
            <a:endParaRPr lang="it-IT" altLang="it-IT" sz="120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014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436AB9BC-387A-A983-645A-180DB4F5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9627C1-78F8-4BD2-8A4C-F7F8D0EE1AA3}" type="datetime1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24/10/2022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2C2E056-8C68-8419-6F18-1E6E27E3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Pagina </a:t>
            </a:r>
            <a:fld id="{FDC0AA3D-2B18-4D25-85E7-F3B7B2B2C4BE}" type="slidenum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6FCF36D-2BC9-34AF-7241-2AF95DF0D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8017" y="409576"/>
            <a:ext cx="6732705" cy="615818"/>
          </a:xfrm>
        </p:spPr>
        <p:txBody>
          <a:bodyPr/>
          <a:lstStyle/>
          <a:p>
            <a:r>
              <a:rPr lang="it-IT" altLang="it-IT" sz="4000" dirty="0" err="1">
                <a:latin typeface="Bahnschrift SemiBold SemiConden" panose="020B0502040204020203" pitchFamily="34" charset="0"/>
              </a:rPr>
              <a:t>Results</a:t>
            </a:r>
            <a:r>
              <a:rPr lang="it-IT" altLang="it-IT" sz="4000" dirty="0">
                <a:latin typeface="Bahnschrift SemiBold SemiConden" panose="020B0502040204020203" pitchFamily="34" charset="0"/>
              </a:rPr>
              <a:t> – </a:t>
            </a:r>
            <a:r>
              <a:rPr lang="it-IT" altLang="it-IT" sz="4000" dirty="0" err="1">
                <a:latin typeface="Bahnschrift SemiBold SemiConden" panose="020B0502040204020203" pitchFamily="34" charset="0"/>
              </a:rPr>
              <a:t>Graph</a:t>
            </a:r>
            <a:r>
              <a:rPr lang="it-IT" altLang="it-IT" sz="4000" dirty="0">
                <a:latin typeface="Bahnschrift SemiBold SemiConden" panose="020B0502040204020203" pitchFamily="34" charset="0"/>
              </a:rPr>
              <a:t> </a:t>
            </a:r>
            <a:r>
              <a:rPr lang="it-IT" altLang="it-IT" sz="4000" dirty="0" err="1">
                <a:latin typeface="Bahnschrift SemiBold SemiConden" panose="020B0502040204020203" pitchFamily="34" charset="0"/>
              </a:rPr>
              <a:t>neural</a:t>
            </a:r>
            <a:r>
              <a:rPr lang="it-IT" altLang="it-IT" sz="4000" dirty="0">
                <a:latin typeface="Bahnschrift SemiBold SemiConden" panose="020B0502040204020203" pitchFamily="34" charset="0"/>
              </a:rPr>
              <a:t> networks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554A335-4803-6A53-3781-8F38B1AB7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15" y="1727012"/>
            <a:ext cx="4981762" cy="315172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6A8081E-B95D-46F6-1AB5-41B8DCA482BB}"/>
              </a:ext>
            </a:extLst>
          </p:cNvPr>
          <p:cNvSpPr txBox="1"/>
          <p:nvPr/>
        </p:nvSpPr>
        <p:spPr>
          <a:xfrm>
            <a:off x="955381" y="4878740"/>
            <a:ext cx="3970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prstClr val="black"/>
                </a:solidFill>
                <a:latin typeface="Bahnschrift SemiBold" panose="020B0502040204020203" pitchFamily="34" charset="0"/>
              </a:rPr>
              <a:t>Comparison</a:t>
            </a:r>
            <a:r>
              <a:rPr lang="it-IT" sz="2400" b="1" dirty="0">
                <a:solidFill>
                  <a:prstClr val="black"/>
                </a:solidFill>
                <a:latin typeface="Bahnschrift SemiBold" panose="020B0502040204020203" pitchFamily="34" charset="0"/>
              </a:rPr>
              <a:t> </a:t>
            </a:r>
            <a:r>
              <a:rPr lang="it-IT" sz="2400" b="1" dirty="0" err="1">
                <a:solidFill>
                  <a:prstClr val="black"/>
                </a:solidFill>
                <a:latin typeface="Bahnschrift SemiBold" panose="020B0502040204020203" pitchFamily="34" charset="0"/>
              </a:rPr>
              <a:t>between</a:t>
            </a:r>
            <a:r>
              <a:rPr lang="it-IT" sz="2400" b="1" dirty="0">
                <a:solidFill>
                  <a:prstClr val="black"/>
                </a:solidFill>
                <a:latin typeface="Bahnschrift SemiBold" panose="020B0502040204020203" pitchFamily="34" charset="0"/>
              </a:rPr>
              <a:t> </a:t>
            </a:r>
            <a:r>
              <a:rPr lang="it-IT" sz="2400" b="1" dirty="0" err="1">
                <a:solidFill>
                  <a:prstClr val="black"/>
                </a:solidFill>
                <a:latin typeface="Bahnschrift SemiBold" panose="020B0502040204020203" pitchFamily="34" charset="0"/>
              </a:rPr>
              <a:t>GNNs</a:t>
            </a:r>
            <a:endParaRPr lang="it-IT" sz="2400" b="1" dirty="0">
              <a:solidFill>
                <a:prstClr val="black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02095B2-E781-1D69-8214-4BFD6C194FE1}"/>
              </a:ext>
            </a:extLst>
          </p:cNvPr>
          <p:cNvSpPr txBox="1"/>
          <p:nvPr/>
        </p:nvSpPr>
        <p:spPr>
          <a:xfrm>
            <a:off x="6299200" y="5340405"/>
            <a:ext cx="507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>
                <a:latin typeface="Bahnschrift SemiBold" panose="020B0502040204020203" pitchFamily="34" charset="0"/>
              </a:rPr>
              <a:t>GNNs</a:t>
            </a:r>
            <a:r>
              <a:rPr lang="it-IT" sz="2400" b="1" dirty="0">
                <a:solidFill>
                  <a:prstClr val="black"/>
                </a:solidFill>
                <a:latin typeface="Bahnschrift SemiBold" panose="020B0502040204020203" pitchFamily="34" charset="0"/>
              </a:rPr>
              <a:t> </a:t>
            </a:r>
            <a:r>
              <a:rPr lang="it-IT" sz="2400" b="1" dirty="0" err="1">
                <a:solidFill>
                  <a:prstClr val="black"/>
                </a:solidFill>
                <a:latin typeface="Bahnschrift SemiBold" panose="020B0502040204020203" pitchFamily="34" charset="0"/>
              </a:rPr>
              <a:t>compared</a:t>
            </a:r>
            <a:r>
              <a:rPr lang="it-IT" sz="2400" b="1" dirty="0">
                <a:solidFill>
                  <a:prstClr val="black"/>
                </a:solidFill>
                <a:latin typeface="Bahnschrift SemiBold" panose="020B0502040204020203" pitchFamily="34" charset="0"/>
              </a:rPr>
              <a:t> with the baselines</a:t>
            </a: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E28696D1-E584-A044-69EB-ED5B56F0F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698"/>
          <a:stretch/>
        </p:blipFill>
        <p:spPr>
          <a:xfrm>
            <a:off x="44153" y="37612"/>
            <a:ext cx="632077" cy="74748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859DB4B-F482-25C4-1C00-B3C71ED46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919" y="1434544"/>
            <a:ext cx="5591362" cy="3736665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C10B69C7-C8B2-BD2D-67EE-899453DEC577}"/>
              </a:ext>
            </a:extLst>
          </p:cNvPr>
          <p:cNvSpPr/>
          <p:nvPr/>
        </p:nvSpPr>
        <p:spPr bwMode="auto">
          <a:xfrm flipH="1">
            <a:off x="6566170" y="1370124"/>
            <a:ext cx="2811294" cy="3795868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8A35CB59-0126-1586-49BA-E6A1E68F9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219824"/>
            <a:ext cx="4470400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E" altLang="it-IT" sz="1200" dirty="0">
                <a:solidFill>
                  <a:schemeClr val="bg1"/>
                </a:solidFill>
                <a:latin typeface="Book Antiqua" panose="02040602050305030304" pitchFamily="18" charset="0"/>
              </a:rPr>
              <a:t>Graph neural networks for classification and task-conditioned brain connectivity estimation of electrophysiological data</a:t>
            </a:r>
            <a:endParaRPr lang="it-IT" altLang="it-IT" sz="120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323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436AB9BC-387A-A983-645A-180DB4F5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9627C1-78F8-4BD2-8A4C-F7F8D0EE1AA3}" type="datetime1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24/10/2022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2C2E056-8C68-8419-6F18-1E6E27E3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Pagina </a:t>
            </a:r>
            <a:fld id="{FDC0AA3D-2B18-4D25-85E7-F3B7B2B2C4BE}" type="slidenum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6FCF36D-2BC9-34AF-7241-2AF95DF0D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8018" y="409576"/>
            <a:ext cx="2393102" cy="747482"/>
          </a:xfrm>
        </p:spPr>
        <p:txBody>
          <a:bodyPr/>
          <a:lstStyle/>
          <a:p>
            <a:r>
              <a:rPr lang="it-IT" altLang="it-IT" sz="4800" dirty="0">
                <a:latin typeface="Bahnschrift SemiBold SemiConden" panose="020B0502040204020203" pitchFamily="34" charset="0"/>
              </a:rPr>
              <a:t>2</a:t>
            </a:r>
            <a:r>
              <a:rPr lang="it-IT" altLang="it-IT" sz="4800" baseline="30000" dirty="0">
                <a:latin typeface="Bahnschrift SemiBold SemiConden" panose="020B0502040204020203" pitchFamily="34" charset="0"/>
              </a:rPr>
              <a:t>nd</a:t>
            </a:r>
            <a:r>
              <a:rPr lang="it-IT" altLang="it-IT" sz="4800" dirty="0">
                <a:latin typeface="Bahnschrift SemiBold SemiConden" panose="020B0502040204020203" pitchFamily="34" charset="0"/>
              </a:rPr>
              <a:t> study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22A1F8-0C06-5FC0-09D9-CA43F40D4A2A}"/>
              </a:ext>
            </a:extLst>
          </p:cNvPr>
          <p:cNvSpPr txBox="1"/>
          <p:nvPr/>
        </p:nvSpPr>
        <p:spPr>
          <a:xfrm>
            <a:off x="1508285" y="2237613"/>
            <a:ext cx="9747318" cy="2472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Development of an </a:t>
            </a:r>
            <a:r>
              <a:rPr lang="en-US" sz="3600" dirty="0">
                <a:solidFill>
                  <a:schemeClr val="tx2"/>
                </a:solidFill>
                <a:latin typeface="Bahnschrift Light SemiCondensed" panose="020B0502040204020203" pitchFamily="34" charset="0"/>
              </a:rPr>
              <a:t>automatic mechanism </a:t>
            </a:r>
            <a:r>
              <a:rPr lang="en-US" sz="36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for </a:t>
            </a:r>
          </a:p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chemeClr val="tx2"/>
                </a:solidFill>
                <a:latin typeface="Bahnschrift Light SemiCondensed" panose="020B0502040204020203" pitchFamily="34" charset="0"/>
              </a:rPr>
              <a:t>graph structure learning</a:t>
            </a:r>
            <a:r>
              <a:rPr lang="en-US" sz="36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: </a:t>
            </a:r>
          </a:p>
          <a:p>
            <a:pPr algn="ctr">
              <a:lnSpc>
                <a:spcPct val="150000"/>
              </a:lnSpc>
            </a:pPr>
            <a:r>
              <a:rPr lang="en-US" sz="3600" u="sng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allowing the model itself to learn the graph topology</a:t>
            </a:r>
            <a:r>
              <a:rPr lang="en-US" sz="36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.</a:t>
            </a:r>
            <a:endParaRPr lang="it-IT" sz="3600" b="1" dirty="0">
              <a:solidFill>
                <a:srgbClr val="000000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4B0D513-BC34-C437-6D62-B7A2FBDC5E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698"/>
          <a:stretch/>
        </p:blipFill>
        <p:spPr>
          <a:xfrm>
            <a:off x="44153" y="37612"/>
            <a:ext cx="632077" cy="747482"/>
          </a:xfrm>
          <a:prstGeom prst="rect">
            <a:avLst/>
          </a:prstGeom>
        </p:spPr>
      </p:pic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142A8921-1F50-28A4-DE11-1F2BC2FD1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219824"/>
            <a:ext cx="4470400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E" altLang="it-IT" sz="1200" dirty="0">
                <a:solidFill>
                  <a:schemeClr val="bg1"/>
                </a:solidFill>
                <a:latin typeface="Book Antiqua" panose="02040602050305030304" pitchFamily="18" charset="0"/>
              </a:rPr>
              <a:t>Graph neural networks for classification and task-conditioned brain connectivity estimation of electrophysiological data</a:t>
            </a:r>
            <a:endParaRPr lang="it-IT" altLang="it-IT" sz="120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7631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436AB9BC-387A-A983-645A-180DB4F5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9627C1-78F8-4BD2-8A4C-F7F8D0EE1AA3}" type="datetime1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24/10/2022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2C2E056-8C68-8419-6F18-1E6E27E3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Pagina </a:t>
            </a:r>
            <a:fld id="{FDC0AA3D-2B18-4D25-85E7-F3B7B2B2C4BE}" type="slidenum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6FCF36D-2BC9-34AF-7241-2AF95DF0D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8018" y="409576"/>
            <a:ext cx="10033422" cy="504825"/>
          </a:xfrm>
        </p:spPr>
        <p:txBody>
          <a:bodyPr/>
          <a:lstStyle/>
          <a:p>
            <a:r>
              <a:rPr lang="it-IT" altLang="it-IT" sz="3200" dirty="0" err="1">
                <a:latin typeface="Bahnschrift SemiBold SemiConden" panose="020B0502040204020203" pitchFamily="34" charset="0"/>
              </a:rPr>
              <a:t>Automatic</a:t>
            </a:r>
            <a:r>
              <a:rPr lang="it-IT" altLang="it-IT" sz="3200" dirty="0">
                <a:latin typeface="Bahnschrift SemiBold SemiConden" panose="020B0502040204020203" pitchFamily="34" charset="0"/>
              </a:rPr>
              <a:t> </a:t>
            </a:r>
            <a:r>
              <a:rPr lang="it-IT" altLang="it-IT" sz="3200" dirty="0" err="1">
                <a:latin typeface="Bahnschrift SemiBold SemiConden" panose="020B0502040204020203" pitchFamily="34" charset="0"/>
              </a:rPr>
              <a:t>graph-structure</a:t>
            </a:r>
            <a:r>
              <a:rPr lang="it-IT" altLang="it-IT" sz="3200" dirty="0">
                <a:latin typeface="Bahnschrift SemiBold SemiConden" panose="020B0502040204020203" pitchFamily="34" charset="0"/>
              </a:rPr>
              <a:t> learning </a:t>
            </a:r>
            <a:r>
              <a:rPr lang="it-IT" altLang="it-IT" sz="3200" dirty="0" err="1">
                <a:latin typeface="Bahnschrift SemiBold SemiConden" panose="020B0502040204020203" pitchFamily="34" charset="0"/>
              </a:rPr>
              <a:t>mechanism</a:t>
            </a:r>
            <a:r>
              <a:rPr lang="it-IT" altLang="it-IT" sz="3200" dirty="0">
                <a:latin typeface="Bahnschrift SemiBold SemiConden" panose="020B0502040204020203" pitchFamily="34" charset="0"/>
              </a:rPr>
              <a:t> - </a:t>
            </a:r>
            <a:r>
              <a:rPr lang="it-IT" altLang="it-IT" sz="3200" dirty="0" err="1">
                <a:latin typeface="Bahnschrift SemiBold SemiConden" panose="020B0502040204020203" pitchFamily="34" charset="0"/>
              </a:rPr>
              <a:t>Motivations</a:t>
            </a:r>
            <a:endParaRPr lang="it-IT" altLang="it-IT" sz="3200" dirty="0">
              <a:latin typeface="Bahnschrift SemiBold SemiConden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050A352-217E-34BA-1D54-B6141B1C8F34}"/>
              </a:ext>
            </a:extLst>
          </p:cNvPr>
          <p:cNvSpPr txBox="1"/>
          <p:nvPr/>
        </p:nvSpPr>
        <p:spPr>
          <a:xfrm>
            <a:off x="1141519" y="1955551"/>
            <a:ext cx="9778015" cy="294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it-IT" sz="32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Improve</a:t>
            </a:r>
            <a:r>
              <a:rPr lang="it-IT" sz="3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</a:t>
            </a:r>
            <a:r>
              <a:rPr lang="it-IT" sz="3200" dirty="0" err="1">
                <a:latin typeface="Bahnschrift Light SemiCondensed" panose="020B0502040204020203" pitchFamily="34" charset="0"/>
              </a:rPr>
              <a:t>interpretability</a:t>
            </a:r>
            <a:endParaRPr lang="it-IT" sz="3200" dirty="0">
              <a:latin typeface="Bahnschrift Light SemiCondensed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it-IT" sz="3200" dirty="0" err="1">
                <a:latin typeface="Bahnschrift Light SemiCondensed" panose="020B0502040204020203" pitchFamily="34" charset="0"/>
              </a:rPr>
              <a:t>Avoid</a:t>
            </a:r>
            <a:r>
              <a:rPr lang="it-IT" sz="3200" dirty="0">
                <a:latin typeface="Bahnschrift Light SemiCondensed" panose="020B0502040204020203" pitchFamily="34" charset="0"/>
              </a:rPr>
              <a:t> </a:t>
            </a:r>
            <a:r>
              <a:rPr lang="it-IT" sz="3200" dirty="0" err="1">
                <a:latin typeface="Bahnschrift Light SemiCondensed" panose="020B0502040204020203" pitchFamily="34" charset="0"/>
              </a:rPr>
              <a:t>arbitrary</a:t>
            </a:r>
            <a:r>
              <a:rPr lang="it-IT" sz="3200" dirty="0">
                <a:latin typeface="Bahnschrift Light SemiCondensed" panose="020B0502040204020203" pitchFamily="34" charset="0"/>
              </a:rPr>
              <a:t> </a:t>
            </a:r>
            <a:r>
              <a:rPr lang="it-IT" sz="3200" dirty="0" err="1">
                <a:latin typeface="Bahnschrift Light SemiCondensed" panose="020B0502040204020203" pitchFamily="34" charset="0"/>
              </a:rPr>
              <a:t>decisions</a:t>
            </a:r>
            <a:r>
              <a:rPr lang="it-IT" sz="3200" dirty="0">
                <a:latin typeface="Bahnschrift Light SemiCondensed" panose="020B0502040204020203" pitchFamily="34" charset="0"/>
              </a:rPr>
              <a:t> </a:t>
            </a:r>
            <a:r>
              <a:rPr lang="it-IT" sz="32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about</a:t>
            </a:r>
            <a:r>
              <a:rPr lang="it-IT" sz="3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</a:t>
            </a:r>
            <a:r>
              <a:rPr lang="it-IT" sz="32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edge</a:t>
            </a:r>
            <a:r>
              <a:rPr lang="it-IT" sz="3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</a:t>
            </a:r>
            <a:r>
              <a:rPr lang="it-IT" sz="32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determination</a:t>
            </a:r>
            <a:endParaRPr lang="it-IT" sz="3200" dirty="0">
              <a:solidFill>
                <a:srgbClr val="000000"/>
              </a:solidFill>
              <a:latin typeface="Bahnschrift Light SemiCondensed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it-IT" sz="3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Allow </a:t>
            </a:r>
            <a:r>
              <a:rPr lang="it-IT" sz="3200" dirty="0">
                <a:latin typeface="Bahnschrift Light SemiCondensed" panose="020B0502040204020203" pitchFamily="34" charset="0"/>
              </a:rPr>
              <a:t>quantitative and statistical tests </a:t>
            </a:r>
            <a:r>
              <a:rPr lang="it-IT" sz="3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on the </a:t>
            </a:r>
            <a:r>
              <a:rPr lang="it-IT" sz="3200" u="sng" dirty="0">
                <a:latin typeface="Bahnschrift Light SemiCondensed" panose="020B0502040204020203" pitchFamily="34" charset="0"/>
              </a:rPr>
              <a:t>connectivity maps</a:t>
            </a:r>
            <a:r>
              <a:rPr lang="it-IT" sz="3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learned by the algorithm</a:t>
            </a:r>
          </a:p>
        </p:txBody>
      </p: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6DA506E-4399-D708-6D42-744825C640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698"/>
          <a:stretch/>
        </p:blipFill>
        <p:spPr>
          <a:xfrm>
            <a:off x="44153" y="37612"/>
            <a:ext cx="632077" cy="747482"/>
          </a:xfrm>
          <a:prstGeom prst="rect">
            <a:avLst/>
          </a:prstGeom>
        </p:spPr>
      </p:pic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9D82AB01-6508-FC30-0685-42AF9AE5B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219824"/>
            <a:ext cx="4470400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E" altLang="it-IT" sz="1200" dirty="0">
                <a:solidFill>
                  <a:schemeClr val="bg1"/>
                </a:solidFill>
                <a:latin typeface="Book Antiqua" panose="02040602050305030304" pitchFamily="18" charset="0"/>
              </a:rPr>
              <a:t>Graph neural networks for classification and task-conditioned brain connectivity estimation of electrophysiological data</a:t>
            </a:r>
            <a:endParaRPr lang="it-IT" altLang="it-IT" sz="120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996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436AB9BC-387A-A983-645A-180DB4F5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9627C1-78F8-4BD2-8A4C-F7F8D0EE1AA3}" type="datetime1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24/10/2022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2C2E056-8C68-8419-6F18-1E6E27E3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Pagina </a:t>
            </a:r>
            <a:fld id="{FDC0AA3D-2B18-4D25-85E7-F3B7B2B2C4BE}" type="slidenum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6FCF36D-2BC9-34AF-7241-2AF95DF0D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8018" y="409576"/>
            <a:ext cx="10135022" cy="504825"/>
          </a:xfrm>
        </p:spPr>
        <p:txBody>
          <a:bodyPr/>
          <a:lstStyle/>
          <a:p>
            <a:r>
              <a:rPr lang="it-IT" altLang="it-IT" sz="3200" dirty="0" err="1">
                <a:latin typeface="Bahnschrift SemiBold SemiConden" panose="020B0502040204020203" pitchFamily="34" charset="0"/>
              </a:rPr>
              <a:t>Automatic</a:t>
            </a:r>
            <a:r>
              <a:rPr lang="it-IT" altLang="it-IT" sz="3200" dirty="0">
                <a:latin typeface="Bahnschrift SemiBold SemiConden" panose="020B0502040204020203" pitchFamily="34" charset="0"/>
              </a:rPr>
              <a:t> </a:t>
            </a:r>
            <a:r>
              <a:rPr lang="it-IT" altLang="it-IT" sz="3200" dirty="0" err="1">
                <a:latin typeface="Bahnschrift SemiBold SemiConden" panose="020B0502040204020203" pitchFamily="34" charset="0"/>
              </a:rPr>
              <a:t>graph-structure</a:t>
            </a:r>
            <a:r>
              <a:rPr lang="it-IT" altLang="it-IT" sz="3200" dirty="0">
                <a:latin typeface="Bahnschrift SemiBold SemiConden" panose="020B0502040204020203" pitchFamily="34" charset="0"/>
              </a:rPr>
              <a:t> learning </a:t>
            </a:r>
            <a:r>
              <a:rPr lang="it-IT" altLang="it-IT" sz="3200" dirty="0" err="1">
                <a:latin typeface="Bahnschrift SemiBold SemiConden" panose="020B0502040204020203" pitchFamily="34" charset="0"/>
              </a:rPr>
              <a:t>mechanism</a:t>
            </a:r>
            <a:r>
              <a:rPr lang="it-IT" altLang="it-IT" sz="3200" dirty="0">
                <a:latin typeface="Bahnschrift SemiBold SemiConden" panose="020B0502040204020203" pitchFamily="34" charset="0"/>
              </a:rPr>
              <a:t> - </a:t>
            </a:r>
            <a:r>
              <a:rPr lang="it-IT" altLang="it-IT" sz="3200" dirty="0" err="1">
                <a:latin typeface="Bahnschrift SemiBold SemiConden" panose="020B0502040204020203" pitchFamily="34" charset="0"/>
              </a:rPr>
              <a:t>Explanation</a:t>
            </a:r>
            <a:endParaRPr lang="it-IT" altLang="it-IT" sz="3200" dirty="0">
              <a:latin typeface="Bahnschrift SemiBold SemiConden" panose="020B0502040204020203" pitchFamily="34" charset="0"/>
            </a:endParaRP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A5914714-A682-BE69-86CF-560ABA40196E}"/>
              </a:ext>
            </a:extLst>
          </p:cNvPr>
          <p:cNvGrpSpPr/>
          <p:nvPr/>
        </p:nvGrpSpPr>
        <p:grpSpPr>
          <a:xfrm>
            <a:off x="1340637" y="1348954"/>
            <a:ext cx="8901126" cy="4160092"/>
            <a:chOff x="1340637" y="1335900"/>
            <a:chExt cx="8901126" cy="4160092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060D2ADC-9AA0-D5F7-0FD4-7868E2C35EBA}"/>
                </a:ext>
              </a:extLst>
            </p:cNvPr>
            <p:cNvGrpSpPr/>
            <p:nvPr/>
          </p:nvGrpSpPr>
          <p:grpSpPr>
            <a:xfrm>
              <a:off x="1383172" y="3650942"/>
              <a:ext cx="8816056" cy="686260"/>
              <a:chOff x="634011" y="3571141"/>
              <a:chExt cx="8816056" cy="686260"/>
            </a:xfrm>
          </p:grpSpPr>
          <p:pic>
            <p:nvPicPr>
              <p:cNvPr id="7" name="Immagine 6">
                <a:extLst>
                  <a:ext uri="{FF2B5EF4-FFF2-40B4-BE49-F238E27FC236}">
                    <a16:creationId xmlns:a16="http://schemas.microsoft.com/office/drawing/2014/main" id="{6B40BB03-E4EC-9A05-3CA7-19905F865E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94472" y="3571141"/>
                <a:ext cx="5655595" cy="686260"/>
              </a:xfrm>
              <a:prstGeom prst="rect">
                <a:avLst/>
              </a:prstGeom>
            </p:spPr>
          </p:pic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2FAD0AD-8BF8-5DFA-62C6-C6F7DCDBBABA}"/>
                  </a:ext>
                </a:extLst>
              </p:cNvPr>
              <p:cNvSpPr txBox="1"/>
              <p:nvPr/>
            </p:nvSpPr>
            <p:spPr>
              <a:xfrm>
                <a:off x="634011" y="3714216"/>
                <a:ext cx="29278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 err="1">
                    <a:solidFill>
                      <a:prstClr val="black"/>
                    </a:solidFill>
                    <a:latin typeface="Bahnschrift Light SemiCondensed" panose="020B0502040204020203" pitchFamily="34" charset="0"/>
                  </a:rPr>
                  <a:t>Node</a:t>
                </a:r>
                <a:r>
                  <a:rPr lang="it-IT" sz="2000" b="1" dirty="0">
                    <a:solidFill>
                      <a:prstClr val="black"/>
                    </a:solidFill>
                    <a:latin typeface="Bahnschrift Light SemiCondensed" panose="020B0502040204020203" pitchFamily="34" charset="0"/>
                  </a:rPr>
                  <a:t> connections formula:</a:t>
                </a:r>
              </a:p>
            </p:txBody>
          </p:sp>
        </p:grpSp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F84F188D-DE58-76AE-FE5D-09670BB90228}"/>
                </a:ext>
              </a:extLst>
            </p:cNvPr>
            <p:cNvGrpSpPr/>
            <p:nvPr/>
          </p:nvGrpSpPr>
          <p:grpSpPr>
            <a:xfrm>
              <a:off x="1340637" y="4637090"/>
              <a:ext cx="8901126" cy="858902"/>
              <a:chOff x="479621" y="4775437"/>
              <a:chExt cx="8901126" cy="858902"/>
            </a:xfrm>
          </p:grpSpPr>
          <p:pic>
            <p:nvPicPr>
              <p:cNvPr id="10" name="Immagine 9">
                <a:extLst>
                  <a:ext uri="{FF2B5EF4-FFF2-40B4-BE49-F238E27FC236}">
                    <a16:creationId xmlns:a16="http://schemas.microsoft.com/office/drawing/2014/main" id="{93E6B995-B44B-6DA8-F5BE-93A3F48E8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4472" y="4775437"/>
                <a:ext cx="5586275" cy="858902"/>
              </a:xfrm>
              <a:prstGeom prst="rect">
                <a:avLst/>
              </a:prstGeom>
            </p:spPr>
          </p:pic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573F1B2-8FE1-082F-87F7-802C12F4B11D}"/>
                  </a:ext>
                </a:extLst>
              </p:cNvPr>
              <p:cNvSpPr txBox="1"/>
              <p:nvPr/>
            </p:nvSpPr>
            <p:spPr>
              <a:xfrm>
                <a:off x="479621" y="5004833"/>
                <a:ext cx="32366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>
                    <a:solidFill>
                      <a:prstClr val="black"/>
                    </a:solidFill>
                    <a:latin typeface="Bahnschrift Light SemiCondensed" panose="020B0502040204020203" pitchFamily="34" charset="0"/>
                  </a:rPr>
                  <a:t>Loss </a:t>
                </a:r>
                <a:r>
                  <a:rPr lang="it-IT" sz="2000" b="1" dirty="0" err="1">
                    <a:solidFill>
                      <a:prstClr val="black"/>
                    </a:solidFill>
                    <a:latin typeface="Bahnschrift Light SemiCondensed" panose="020B0502040204020203" pitchFamily="34" charset="0"/>
                  </a:rPr>
                  <a:t>function</a:t>
                </a:r>
                <a:r>
                  <a:rPr lang="it-IT" sz="2000" b="1" dirty="0">
                    <a:solidFill>
                      <a:prstClr val="black"/>
                    </a:solidFill>
                    <a:latin typeface="Bahnschrift Light SemiCondensed" panose="020B0502040204020203" pitchFamily="34" charset="0"/>
                  </a:rPr>
                  <a:t> to be </a:t>
                </a:r>
                <a:r>
                  <a:rPr lang="it-IT" sz="2000" b="1" dirty="0" err="1">
                    <a:solidFill>
                      <a:prstClr val="black"/>
                    </a:solidFill>
                    <a:latin typeface="Bahnschrift Light SemiCondensed" panose="020B0502040204020203" pitchFamily="34" charset="0"/>
                  </a:rPr>
                  <a:t>minimized</a:t>
                </a:r>
                <a:r>
                  <a:rPr lang="it-IT" sz="2000" b="1" dirty="0">
                    <a:solidFill>
                      <a:prstClr val="black"/>
                    </a:solidFill>
                    <a:latin typeface="Bahnschrift Light SemiCondensed" panose="020B0502040204020203" pitchFamily="34" charset="0"/>
                  </a:rPr>
                  <a:t>:</a:t>
                </a:r>
              </a:p>
            </p:txBody>
          </p:sp>
        </p:grp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B65FA3BE-620E-B00D-ACC2-3D362FAD0C26}"/>
                </a:ext>
              </a:extLst>
            </p:cNvPr>
            <p:cNvGrpSpPr/>
            <p:nvPr/>
          </p:nvGrpSpPr>
          <p:grpSpPr>
            <a:xfrm>
              <a:off x="3322222" y="1335900"/>
              <a:ext cx="4937957" cy="1775252"/>
              <a:chOff x="3625797" y="1422107"/>
              <a:chExt cx="4940406" cy="1630998"/>
            </a:xfrm>
          </p:grpSpPr>
          <p:pic>
            <p:nvPicPr>
              <p:cNvPr id="13" name="Immagine 12">
                <a:extLst>
                  <a:ext uri="{FF2B5EF4-FFF2-40B4-BE49-F238E27FC236}">
                    <a16:creationId xmlns:a16="http://schemas.microsoft.com/office/drawing/2014/main" id="{C87280C6-8F8E-1E02-982F-CF22DF41C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5797" y="1422107"/>
                <a:ext cx="4940406" cy="1630998"/>
              </a:xfrm>
              <a:prstGeom prst="rect">
                <a:avLst/>
              </a:prstGeom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D2F6BD5E-1AEC-04FD-7196-CB72989C6B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3133" y="2735619"/>
                <a:ext cx="945035" cy="277263"/>
              </a:xfrm>
              <a:prstGeom prst="rect">
                <a:avLst/>
              </a:prstGeom>
            </p:spPr>
          </p:pic>
        </p:grpSp>
      </p:grp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4E90124-8CD2-1BA6-EDCA-B9861B1F7C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4698"/>
          <a:stretch/>
        </p:blipFill>
        <p:spPr>
          <a:xfrm>
            <a:off x="44153" y="37612"/>
            <a:ext cx="632077" cy="747482"/>
          </a:xfrm>
          <a:prstGeom prst="rect">
            <a:avLst/>
          </a:prstGeom>
        </p:spPr>
      </p:pic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3C3118E6-0474-74B9-02D2-36EF87B8C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219824"/>
            <a:ext cx="4470400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E" altLang="it-IT" sz="1200" dirty="0">
                <a:solidFill>
                  <a:schemeClr val="bg1"/>
                </a:solidFill>
                <a:latin typeface="Book Antiqua" panose="02040602050305030304" pitchFamily="18" charset="0"/>
              </a:rPr>
              <a:t>Graph neural networks for classification and task-conditioned brain connectivity estimation of electrophysiological data</a:t>
            </a:r>
            <a:endParaRPr lang="it-IT" altLang="it-IT" sz="120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9327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436AB9BC-387A-A983-645A-180DB4F5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9627C1-78F8-4BD2-8A4C-F7F8D0EE1AA3}" type="datetime1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24/10/2022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2C2E056-8C68-8419-6F18-1E6E27E3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Pagina </a:t>
            </a:r>
            <a:fld id="{FDC0AA3D-2B18-4D25-85E7-F3B7B2B2C4BE}" type="slidenum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6FCF36D-2BC9-34AF-7241-2AF95DF0D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8017" y="409576"/>
            <a:ext cx="9937543" cy="504825"/>
          </a:xfrm>
        </p:spPr>
        <p:txBody>
          <a:bodyPr/>
          <a:lstStyle/>
          <a:p>
            <a:r>
              <a:rPr lang="it-IT" altLang="it-IT" sz="3200" dirty="0" err="1">
                <a:latin typeface="Bahnschrift SemiBold SemiConden" panose="020B0502040204020203" pitchFamily="34" charset="0"/>
              </a:rPr>
              <a:t>Automatic</a:t>
            </a:r>
            <a:r>
              <a:rPr lang="it-IT" altLang="it-IT" sz="3200" dirty="0">
                <a:latin typeface="Bahnschrift SemiBold SemiConden" panose="020B0502040204020203" pitchFamily="34" charset="0"/>
              </a:rPr>
              <a:t> </a:t>
            </a:r>
            <a:r>
              <a:rPr lang="it-IT" altLang="it-IT" sz="3200" dirty="0" err="1">
                <a:latin typeface="Bahnschrift SemiBold SemiConden" panose="020B0502040204020203" pitchFamily="34" charset="0"/>
              </a:rPr>
              <a:t>graph-structure</a:t>
            </a:r>
            <a:r>
              <a:rPr lang="it-IT" altLang="it-IT" sz="3200" dirty="0">
                <a:latin typeface="Bahnschrift SemiBold SemiConden" panose="020B0502040204020203" pitchFamily="34" charset="0"/>
              </a:rPr>
              <a:t> learning </a:t>
            </a:r>
            <a:r>
              <a:rPr lang="it-IT" altLang="it-IT" sz="3200" dirty="0" err="1">
                <a:latin typeface="Bahnschrift SemiBold SemiConden" panose="020B0502040204020203" pitchFamily="34" charset="0"/>
              </a:rPr>
              <a:t>mechanism</a:t>
            </a:r>
            <a:r>
              <a:rPr lang="it-IT" altLang="it-IT" sz="3200" dirty="0">
                <a:latin typeface="Bahnschrift SemiBold SemiConden" panose="020B0502040204020203" pitchFamily="34" charset="0"/>
              </a:rPr>
              <a:t> – Adaptation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050A352-217E-34BA-1D54-B6141B1C8F34}"/>
              </a:ext>
            </a:extLst>
          </p:cNvPr>
          <p:cNvSpPr txBox="1"/>
          <p:nvPr/>
        </p:nvSpPr>
        <p:spPr>
          <a:xfrm>
            <a:off x="949540" y="2324883"/>
            <a:ext cx="10292919" cy="2208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it-IT" sz="32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Insertion</a:t>
            </a:r>
            <a:r>
              <a:rPr lang="it-IT" sz="3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in a new </a:t>
            </a:r>
            <a:r>
              <a:rPr lang="it-IT" sz="32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classification</a:t>
            </a:r>
            <a:r>
              <a:rPr lang="it-IT" sz="3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pipeline: </a:t>
            </a:r>
            <a:r>
              <a:rPr lang="it-IT" sz="3200" dirty="0">
                <a:latin typeface="Bahnschrift Light SemiCondensed" panose="020B0502040204020203" pitchFamily="34" charset="0"/>
              </a:rPr>
              <a:t>new input features </a:t>
            </a:r>
            <a:r>
              <a:rPr lang="it-IT" sz="3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and </a:t>
            </a:r>
            <a:r>
              <a:rPr lang="it-IT" sz="3200" dirty="0">
                <a:latin typeface="Bahnschrift Light SemiCondensed" panose="020B0502040204020203" pitchFamily="34" charset="0"/>
              </a:rPr>
              <a:t>new network </a:t>
            </a:r>
            <a:r>
              <a:rPr lang="it-IT" sz="3200" dirty="0" err="1">
                <a:latin typeface="Bahnschrift Light SemiCondensed" panose="020B0502040204020203" pitchFamily="34" charset="0"/>
              </a:rPr>
              <a:t>architecture</a:t>
            </a:r>
            <a:endParaRPr lang="it-IT" sz="3200" dirty="0">
              <a:latin typeface="Bahnschrift Light SemiCondensed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it-IT" sz="3200" dirty="0">
                <a:latin typeface="Bahnschrift Light SemiCondensed" panose="020B0502040204020203" pitchFamily="34" charset="0"/>
              </a:rPr>
              <a:t>New normalization </a:t>
            </a:r>
            <a:r>
              <a:rPr lang="it-IT" sz="3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strategy to avoid artefactual </a:t>
            </a:r>
            <a:r>
              <a:rPr lang="it-IT" sz="3200" dirty="0">
                <a:latin typeface="Bahnschrift Light SemiCondensed" panose="020B0502040204020203" pitchFamily="34" charset="0"/>
              </a:rPr>
              <a:t>asymmetry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DAC9BC1-30E5-BA28-CB2D-E2F85A90A2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698"/>
          <a:stretch/>
        </p:blipFill>
        <p:spPr>
          <a:xfrm>
            <a:off x="44153" y="37612"/>
            <a:ext cx="632077" cy="747482"/>
          </a:xfrm>
          <a:prstGeom prst="rect">
            <a:avLst/>
          </a:prstGeom>
        </p:spPr>
      </p:pic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4F328AC6-2FC9-B652-5ED7-337A7F029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219824"/>
            <a:ext cx="4470400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E" altLang="it-IT" sz="1200" dirty="0">
                <a:solidFill>
                  <a:schemeClr val="bg1"/>
                </a:solidFill>
                <a:latin typeface="Book Antiqua" panose="02040602050305030304" pitchFamily="18" charset="0"/>
              </a:rPr>
              <a:t>Graph neural networks for classification and task-conditioned brain connectivity estimation of electrophysiological data</a:t>
            </a:r>
            <a:endParaRPr lang="it-IT" altLang="it-IT" sz="120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496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436AB9BC-387A-A983-645A-180DB4F5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9627C1-78F8-4BD2-8A4C-F7F8D0EE1AA3}" type="datetime1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24/10/2022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2C2E056-8C68-8419-6F18-1E6E27E3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Pagina </a:t>
            </a:r>
            <a:fld id="{FDC0AA3D-2B18-4D25-85E7-F3B7B2B2C4BE}" type="slidenum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6FCF36D-2BC9-34AF-7241-2AF95DF0D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8017" y="409576"/>
            <a:ext cx="10203872" cy="614216"/>
          </a:xfrm>
        </p:spPr>
        <p:txBody>
          <a:bodyPr/>
          <a:lstStyle/>
          <a:p>
            <a:r>
              <a:rPr lang="it-IT" altLang="it-IT" sz="3600" dirty="0" err="1">
                <a:latin typeface="Bahnschrift SemiBold SemiConden" panose="020B0502040204020203" pitchFamily="34" charset="0"/>
              </a:rPr>
              <a:t>Graph</a:t>
            </a:r>
            <a:r>
              <a:rPr lang="it-IT" altLang="it-IT" sz="3600" dirty="0">
                <a:latin typeface="Bahnschrift SemiBold SemiConden" panose="020B0502040204020203" pitchFamily="34" charset="0"/>
              </a:rPr>
              <a:t> </a:t>
            </a:r>
            <a:r>
              <a:rPr lang="it-IT" altLang="it-IT" sz="3600" dirty="0" err="1">
                <a:latin typeface="Bahnschrift SemiBold SemiConden" panose="020B0502040204020203" pitchFamily="34" charset="0"/>
              </a:rPr>
              <a:t>neural</a:t>
            </a:r>
            <a:r>
              <a:rPr lang="it-IT" altLang="it-IT" sz="3600" dirty="0">
                <a:latin typeface="Bahnschrift SemiBold SemiConden" panose="020B0502040204020203" pitchFamily="34" charset="0"/>
              </a:rPr>
              <a:t> networks - </a:t>
            </a:r>
            <a:r>
              <a:rPr lang="it-IT" altLang="it-IT" sz="3600" dirty="0" err="1">
                <a:latin typeface="Bahnschrift SemiBold SemiConden" panose="020B0502040204020203" pitchFamily="34" charset="0"/>
              </a:rPr>
              <a:t>Modified</a:t>
            </a:r>
            <a:r>
              <a:rPr lang="it-IT" altLang="it-IT" sz="3600" dirty="0">
                <a:latin typeface="Bahnschrift SemiBold SemiConden" panose="020B0502040204020203" pitchFamily="34" charset="0"/>
              </a:rPr>
              <a:t> </a:t>
            </a:r>
            <a:r>
              <a:rPr lang="it-IT" altLang="it-IT" sz="3600" dirty="0" err="1">
                <a:latin typeface="Bahnschrift SemiBold SemiConden" panose="020B0502040204020203" pitchFamily="34" charset="0"/>
              </a:rPr>
              <a:t>classification</a:t>
            </a:r>
            <a:r>
              <a:rPr lang="it-IT" altLang="it-IT" sz="3600" dirty="0">
                <a:latin typeface="Bahnschrift SemiBold SemiConden" panose="020B0502040204020203" pitchFamily="34" charset="0"/>
              </a:rPr>
              <a:t> pipeline</a:t>
            </a: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6E6C9DC-493F-F7E3-3DB8-13CDA902F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698"/>
          <a:stretch/>
        </p:blipFill>
        <p:spPr>
          <a:xfrm>
            <a:off x="44153" y="37612"/>
            <a:ext cx="632077" cy="747482"/>
          </a:xfrm>
          <a:prstGeom prst="rect">
            <a:avLst/>
          </a:prstGeom>
        </p:spPr>
      </p:pic>
      <p:grpSp>
        <p:nvGrpSpPr>
          <p:cNvPr id="44032" name="Gruppo 44031">
            <a:extLst>
              <a:ext uri="{FF2B5EF4-FFF2-40B4-BE49-F238E27FC236}">
                <a16:creationId xmlns:a16="http://schemas.microsoft.com/office/drawing/2014/main" id="{C12C61D0-1E3E-1814-2661-30D4677EE9B8}"/>
              </a:ext>
            </a:extLst>
          </p:cNvPr>
          <p:cNvGrpSpPr/>
          <p:nvPr/>
        </p:nvGrpSpPr>
        <p:grpSpPr>
          <a:xfrm>
            <a:off x="1228213" y="1820095"/>
            <a:ext cx="9847644" cy="3217809"/>
            <a:chOff x="1324937" y="1895219"/>
            <a:chExt cx="9010328" cy="2725262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83012ABE-18B4-6BC7-EE4D-71545ADB8E4A}"/>
                </a:ext>
              </a:extLst>
            </p:cNvPr>
            <p:cNvGrpSpPr/>
            <p:nvPr/>
          </p:nvGrpSpPr>
          <p:grpSpPr>
            <a:xfrm>
              <a:off x="1324937" y="1895219"/>
              <a:ext cx="1547736" cy="1275377"/>
              <a:chOff x="559295" y="2061808"/>
              <a:chExt cx="2317052" cy="1545451"/>
            </a:xfrm>
          </p:grpSpPr>
          <p:pic>
            <p:nvPicPr>
              <p:cNvPr id="7" name="Immagine 6">
                <a:extLst>
                  <a:ext uri="{FF2B5EF4-FFF2-40B4-BE49-F238E27FC236}">
                    <a16:creationId xmlns:a16="http://schemas.microsoft.com/office/drawing/2014/main" id="{42F5E22C-0170-13F3-E67C-8286F3B80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9809" y="2338807"/>
                <a:ext cx="1499882" cy="891821"/>
              </a:xfrm>
              <a:prstGeom prst="rect">
                <a:avLst/>
              </a:prstGeom>
            </p:spPr>
          </p:pic>
          <p:cxnSp>
            <p:nvCxnSpPr>
              <p:cNvPr id="8" name="Connettore 2 7">
                <a:extLst>
                  <a:ext uri="{FF2B5EF4-FFF2-40B4-BE49-F238E27FC236}">
                    <a16:creationId xmlns:a16="http://schemas.microsoft.com/office/drawing/2014/main" id="{44D265F6-B8C6-B5CC-9A6C-200874329E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3277" y="2227872"/>
                <a:ext cx="0" cy="1113689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9" name="Connettore 2 8">
                <a:extLst>
                  <a:ext uri="{FF2B5EF4-FFF2-40B4-BE49-F238E27FC236}">
                    <a16:creationId xmlns:a16="http://schemas.microsoft.com/office/drawing/2014/main" id="{9DE240DA-6D33-DCD5-F133-BDE62726B9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277" y="3341561"/>
                <a:ext cx="1864311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BD65135-ECA2-B61C-4A38-E6C4A05831B5}"/>
                  </a:ext>
                </a:extLst>
              </p:cNvPr>
              <p:cNvSpPr txBox="1"/>
              <p:nvPr/>
            </p:nvSpPr>
            <p:spPr>
              <a:xfrm>
                <a:off x="559295" y="2061808"/>
                <a:ext cx="2574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SemiBold" panose="020B0502040204020203" pitchFamily="34" charset="0"/>
                  </a:rPr>
                  <a:t>C</a:t>
                </a: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4C5AF78-F605-3BA8-67BA-79E7412A3B25}"/>
                  </a:ext>
                </a:extLst>
              </p:cNvPr>
              <p:cNvSpPr txBox="1"/>
              <p:nvPr/>
            </p:nvSpPr>
            <p:spPr>
              <a:xfrm>
                <a:off x="2618898" y="3299482"/>
                <a:ext cx="2574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SemiBold" panose="020B0502040204020203" pitchFamily="34" charset="0"/>
                  </a:rPr>
                  <a:t>t</a:t>
                </a: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" panose="020B0502040204020203" pitchFamily="34" charset="0"/>
                </a:endParaRPr>
              </a:p>
            </p:txBody>
          </p:sp>
        </p:grp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C73F1716-6301-E75E-B602-7F16B94F4F2B}"/>
                </a:ext>
              </a:extLst>
            </p:cNvPr>
            <p:cNvGrpSpPr/>
            <p:nvPr/>
          </p:nvGrpSpPr>
          <p:grpSpPr>
            <a:xfrm>
              <a:off x="4855356" y="2138611"/>
              <a:ext cx="1709951" cy="804804"/>
              <a:chOff x="4220331" y="1072140"/>
              <a:chExt cx="2383107" cy="1101012"/>
            </a:xfrm>
          </p:grpSpPr>
          <p:grpSp>
            <p:nvGrpSpPr>
              <p:cNvPr id="14" name="Gruppo 13">
                <a:extLst>
                  <a:ext uri="{FF2B5EF4-FFF2-40B4-BE49-F238E27FC236}">
                    <a16:creationId xmlns:a16="http://schemas.microsoft.com/office/drawing/2014/main" id="{62396316-7D31-1599-6BD7-E4EBE96C79A1}"/>
                  </a:ext>
                </a:extLst>
              </p:cNvPr>
              <p:cNvGrpSpPr/>
              <p:nvPr/>
            </p:nvGrpSpPr>
            <p:grpSpPr>
              <a:xfrm>
                <a:off x="4921213" y="1276168"/>
                <a:ext cx="1049451" cy="810802"/>
                <a:chOff x="2645719" y="5191420"/>
                <a:chExt cx="1723981" cy="1455138"/>
              </a:xfrm>
            </p:grpSpPr>
            <p:sp>
              <p:nvSpPr>
                <p:cNvPr id="35" name="Ovale 34">
                  <a:extLst>
                    <a:ext uri="{FF2B5EF4-FFF2-40B4-BE49-F238E27FC236}">
                      <a16:creationId xmlns:a16="http://schemas.microsoft.com/office/drawing/2014/main" id="{52295AC1-2C53-D2C2-A312-19F731F2CEE3}"/>
                    </a:ext>
                  </a:extLst>
                </p:cNvPr>
                <p:cNvSpPr/>
                <p:nvPr/>
              </p:nvSpPr>
              <p:spPr>
                <a:xfrm>
                  <a:off x="2982837" y="5191420"/>
                  <a:ext cx="247584" cy="259392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Ovale 35">
                  <a:extLst>
                    <a:ext uri="{FF2B5EF4-FFF2-40B4-BE49-F238E27FC236}">
                      <a16:creationId xmlns:a16="http://schemas.microsoft.com/office/drawing/2014/main" id="{22C23EE9-F173-5604-15C5-499ADAD926B2}"/>
                    </a:ext>
                  </a:extLst>
                </p:cNvPr>
                <p:cNvSpPr/>
                <p:nvPr/>
              </p:nvSpPr>
              <p:spPr>
                <a:xfrm>
                  <a:off x="4122116" y="5873881"/>
                  <a:ext cx="247584" cy="259392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Ovale 36">
                  <a:extLst>
                    <a:ext uri="{FF2B5EF4-FFF2-40B4-BE49-F238E27FC236}">
                      <a16:creationId xmlns:a16="http://schemas.microsoft.com/office/drawing/2014/main" id="{75A01196-45B8-97E8-7339-E88807C16317}"/>
                    </a:ext>
                  </a:extLst>
                </p:cNvPr>
                <p:cNvSpPr/>
                <p:nvPr/>
              </p:nvSpPr>
              <p:spPr>
                <a:xfrm>
                  <a:off x="2645719" y="5873881"/>
                  <a:ext cx="247584" cy="259392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Ovale 37">
                  <a:extLst>
                    <a:ext uri="{FF2B5EF4-FFF2-40B4-BE49-F238E27FC236}">
                      <a16:creationId xmlns:a16="http://schemas.microsoft.com/office/drawing/2014/main" id="{FCDCCABC-E035-1D0B-79C9-C234377EBFA2}"/>
                    </a:ext>
                  </a:extLst>
                </p:cNvPr>
                <p:cNvSpPr/>
                <p:nvPr/>
              </p:nvSpPr>
              <p:spPr>
                <a:xfrm>
                  <a:off x="3472113" y="6387166"/>
                  <a:ext cx="247584" cy="259392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Ovale 38">
                  <a:extLst>
                    <a:ext uri="{FF2B5EF4-FFF2-40B4-BE49-F238E27FC236}">
                      <a16:creationId xmlns:a16="http://schemas.microsoft.com/office/drawing/2014/main" id="{3BDDC406-8531-59CF-979C-5BD56CA78230}"/>
                    </a:ext>
                  </a:extLst>
                </p:cNvPr>
                <p:cNvSpPr/>
                <p:nvPr/>
              </p:nvSpPr>
              <p:spPr>
                <a:xfrm>
                  <a:off x="3849433" y="5202386"/>
                  <a:ext cx="247584" cy="259392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" name="Gruppo 14">
                <a:extLst>
                  <a:ext uri="{FF2B5EF4-FFF2-40B4-BE49-F238E27FC236}">
                    <a16:creationId xmlns:a16="http://schemas.microsoft.com/office/drawing/2014/main" id="{03D401D7-4A81-5293-D1F8-BFBF504FB4B3}"/>
                  </a:ext>
                </a:extLst>
              </p:cNvPr>
              <p:cNvGrpSpPr/>
              <p:nvPr/>
            </p:nvGrpSpPr>
            <p:grpSpPr>
              <a:xfrm>
                <a:off x="4538116" y="1072140"/>
                <a:ext cx="588313" cy="144533"/>
                <a:chOff x="3719741" y="4563122"/>
                <a:chExt cx="861959" cy="284086"/>
              </a:xfrm>
            </p:grpSpPr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E705C40D-D48E-C083-9103-B8AA4879B71F}"/>
                    </a:ext>
                  </a:extLst>
                </p:cNvPr>
                <p:cNvSpPr/>
                <p:nvPr/>
              </p:nvSpPr>
              <p:spPr>
                <a:xfrm>
                  <a:off x="3719744" y="4563122"/>
                  <a:ext cx="284083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Rettangolo 32">
                  <a:extLst>
                    <a:ext uri="{FF2B5EF4-FFF2-40B4-BE49-F238E27FC236}">
                      <a16:creationId xmlns:a16="http://schemas.microsoft.com/office/drawing/2014/main" id="{A710AE58-6AA5-6B3E-1755-E16139AE8E9B}"/>
                    </a:ext>
                  </a:extLst>
                </p:cNvPr>
                <p:cNvSpPr/>
                <p:nvPr/>
              </p:nvSpPr>
              <p:spPr>
                <a:xfrm>
                  <a:off x="4005310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Rettangolo 33">
                  <a:extLst>
                    <a:ext uri="{FF2B5EF4-FFF2-40B4-BE49-F238E27FC236}">
                      <a16:creationId xmlns:a16="http://schemas.microsoft.com/office/drawing/2014/main" id="{834F0BC8-7B88-8A54-F066-C5241B656F51}"/>
                    </a:ext>
                  </a:extLst>
                </p:cNvPr>
                <p:cNvSpPr/>
                <p:nvPr/>
              </p:nvSpPr>
              <p:spPr>
                <a:xfrm>
                  <a:off x="4297616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" name="Gruppo 15">
                <a:extLst>
                  <a:ext uri="{FF2B5EF4-FFF2-40B4-BE49-F238E27FC236}">
                    <a16:creationId xmlns:a16="http://schemas.microsoft.com/office/drawing/2014/main" id="{C62C54D8-C931-6720-006F-6031FCBC89CB}"/>
                  </a:ext>
                </a:extLst>
              </p:cNvPr>
              <p:cNvGrpSpPr/>
              <p:nvPr/>
            </p:nvGrpSpPr>
            <p:grpSpPr>
              <a:xfrm>
                <a:off x="5676507" y="1072140"/>
                <a:ext cx="588313" cy="144533"/>
                <a:chOff x="3719741" y="4563122"/>
                <a:chExt cx="861959" cy="284086"/>
              </a:xfrm>
            </p:grpSpPr>
            <p:sp>
              <p:nvSpPr>
                <p:cNvPr id="29" name="Rettangolo 28">
                  <a:extLst>
                    <a:ext uri="{FF2B5EF4-FFF2-40B4-BE49-F238E27FC236}">
                      <a16:creationId xmlns:a16="http://schemas.microsoft.com/office/drawing/2014/main" id="{2075060F-A52D-7690-F754-825B364BDD21}"/>
                    </a:ext>
                  </a:extLst>
                </p:cNvPr>
                <p:cNvSpPr/>
                <p:nvPr/>
              </p:nvSpPr>
              <p:spPr>
                <a:xfrm>
                  <a:off x="3719744" y="4563122"/>
                  <a:ext cx="284083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Rettangolo 29">
                  <a:extLst>
                    <a:ext uri="{FF2B5EF4-FFF2-40B4-BE49-F238E27FC236}">
                      <a16:creationId xmlns:a16="http://schemas.microsoft.com/office/drawing/2014/main" id="{7B6BE5F1-76D7-3B38-01F5-6701E798C7CF}"/>
                    </a:ext>
                  </a:extLst>
                </p:cNvPr>
                <p:cNvSpPr/>
                <p:nvPr/>
              </p:nvSpPr>
              <p:spPr>
                <a:xfrm>
                  <a:off x="4005310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Rettangolo 30">
                  <a:extLst>
                    <a:ext uri="{FF2B5EF4-FFF2-40B4-BE49-F238E27FC236}">
                      <a16:creationId xmlns:a16="http://schemas.microsoft.com/office/drawing/2014/main" id="{BA8D50D4-18C4-3FF9-40BB-59F818C9BE1E}"/>
                    </a:ext>
                  </a:extLst>
                </p:cNvPr>
                <p:cNvSpPr/>
                <p:nvPr/>
              </p:nvSpPr>
              <p:spPr>
                <a:xfrm>
                  <a:off x="4297616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" name="Gruppo 16">
                <a:extLst>
                  <a:ext uri="{FF2B5EF4-FFF2-40B4-BE49-F238E27FC236}">
                    <a16:creationId xmlns:a16="http://schemas.microsoft.com/office/drawing/2014/main" id="{1A26123D-469D-E43C-0E54-E05A1EF2011A}"/>
                  </a:ext>
                </a:extLst>
              </p:cNvPr>
              <p:cNvGrpSpPr/>
              <p:nvPr/>
            </p:nvGrpSpPr>
            <p:grpSpPr>
              <a:xfrm>
                <a:off x="6015125" y="1511902"/>
                <a:ext cx="588313" cy="144533"/>
                <a:chOff x="3719741" y="4563122"/>
                <a:chExt cx="861959" cy="284086"/>
              </a:xfrm>
            </p:grpSpPr>
            <p:sp>
              <p:nvSpPr>
                <p:cNvPr id="26" name="Rettangolo 25">
                  <a:extLst>
                    <a:ext uri="{FF2B5EF4-FFF2-40B4-BE49-F238E27FC236}">
                      <a16:creationId xmlns:a16="http://schemas.microsoft.com/office/drawing/2014/main" id="{96F96E72-2376-8424-21AF-6FBF79B151B0}"/>
                    </a:ext>
                  </a:extLst>
                </p:cNvPr>
                <p:cNvSpPr/>
                <p:nvPr/>
              </p:nvSpPr>
              <p:spPr>
                <a:xfrm>
                  <a:off x="3719744" y="4563122"/>
                  <a:ext cx="284083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Rettangolo 26">
                  <a:extLst>
                    <a:ext uri="{FF2B5EF4-FFF2-40B4-BE49-F238E27FC236}">
                      <a16:creationId xmlns:a16="http://schemas.microsoft.com/office/drawing/2014/main" id="{CB14CF9E-4FF1-E2D8-F077-2CDE5528FE46}"/>
                    </a:ext>
                  </a:extLst>
                </p:cNvPr>
                <p:cNvSpPr/>
                <p:nvPr/>
              </p:nvSpPr>
              <p:spPr>
                <a:xfrm>
                  <a:off x="4005310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Rettangolo 27">
                  <a:extLst>
                    <a:ext uri="{FF2B5EF4-FFF2-40B4-BE49-F238E27FC236}">
                      <a16:creationId xmlns:a16="http://schemas.microsoft.com/office/drawing/2014/main" id="{978D6BE7-FB7B-C191-F109-8CE6DEDE3060}"/>
                    </a:ext>
                  </a:extLst>
                </p:cNvPr>
                <p:cNvSpPr/>
                <p:nvPr/>
              </p:nvSpPr>
              <p:spPr>
                <a:xfrm>
                  <a:off x="4297616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" name="Gruppo 17">
                <a:extLst>
                  <a:ext uri="{FF2B5EF4-FFF2-40B4-BE49-F238E27FC236}">
                    <a16:creationId xmlns:a16="http://schemas.microsoft.com/office/drawing/2014/main" id="{C7213B56-C365-D6BE-1639-9DCCAC3D8E73}"/>
                  </a:ext>
                </a:extLst>
              </p:cNvPr>
              <p:cNvGrpSpPr/>
              <p:nvPr/>
            </p:nvGrpSpPr>
            <p:grpSpPr>
              <a:xfrm>
                <a:off x="5651687" y="2028619"/>
                <a:ext cx="588313" cy="144533"/>
                <a:chOff x="3719741" y="4563122"/>
                <a:chExt cx="861959" cy="284086"/>
              </a:xfrm>
            </p:grpSpPr>
            <p:sp>
              <p:nvSpPr>
                <p:cNvPr id="23" name="Rettangolo 22">
                  <a:extLst>
                    <a:ext uri="{FF2B5EF4-FFF2-40B4-BE49-F238E27FC236}">
                      <a16:creationId xmlns:a16="http://schemas.microsoft.com/office/drawing/2014/main" id="{086FDBAC-8F0A-7EBD-CDA6-458D0513B2F1}"/>
                    </a:ext>
                  </a:extLst>
                </p:cNvPr>
                <p:cNvSpPr/>
                <p:nvPr/>
              </p:nvSpPr>
              <p:spPr>
                <a:xfrm>
                  <a:off x="3719744" y="4563122"/>
                  <a:ext cx="284083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Rettangolo 23">
                  <a:extLst>
                    <a:ext uri="{FF2B5EF4-FFF2-40B4-BE49-F238E27FC236}">
                      <a16:creationId xmlns:a16="http://schemas.microsoft.com/office/drawing/2014/main" id="{DFFE0602-2994-1BC6-37E8-2535E1993191}"/>
                    </a:ext>
                  </a:extLst>
                </p:cNvPr>
                <p:cNvSpPr/>
                <p:nvPr/>
              </p:nvSpPr>
              <p:spPr>
                <a:xfrm>
                  <a:off x="4005310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Rettangolo 24">
                  <a:extLst>
                    <a:ext uri="{FF2B5EF4-FFF2-40B4-BE49-F238E27FC236}">
                      <a16:creationId xmlns:a16="http://schemas.microsoft.com/office/drawing/2014/main" id="{C80D19C7-5322-6212-4672-63D3B5238FF1}"/>
                    </a:ext>
                  </a:extLst>
                </p:cNvPr>
                <p:cNvSpPr/>
                <p:nvPr/>
              </p:nvSpPr>
              <p:spPr>
                <a:xfrm>
                  <a:off x="4297616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" name="Gruppo 18">
                <a:extLst>
                  <a:ext uri="{FF2B5EF4-FFF2-40B4-BE49-F238E27FC236}">
                    <a16:creationId xmlns:a16="http://schemas.microsoft.com/office/drawing/2014/main" id="{37ED0950-2D43-DC0D-DB4D-CCD56E4D1C67}"/>
                  </a:ext>
                </a:extLst>
              </p:cNvPr>
              <p:cNvGrpSpPr/>
              <p:nvPr/>
            </p:nvGrpSpPr>
            <p:grpSpPr>
              <a:xfrm>
                <a:off x="4220331" y="1584168"/>
                <a:ext cx="588313" cy="144533"/>
                <a:chOff x="3719741" y="4563122"/>
                <a:chExt cx="861959" cy="284086"/>
              </a:xfrm>
            </p:grpSpPr>
            <p:sp>
              <p:nvSpPr>
                <p:cNvPr id="20" name="Rettangolo 19">
                  <a:extLst>
                    <a:ext uri="{FF2B5EF4-FFF2-40B4-BE49-F238E27FC236}">
                      <a16:creationId xmlns:a16="http://schemas.microsoft.com/office/drawing/2014/main" id="{77523EF8-A715-3EDD-34EE-72EC9B61EFC5}"/>
                    </a:ext>
                  </a:extLst>
                </p:cNvPr>
                <p:cNvSpPr/>
                <p:nvPr/>
              </p:nvSpPr>
              <p:spPr>
                <a:xfrm>
                  <a:off x="3719744" y="4563122"/>
                  <a:ext cx="284083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ttangolo 20">
                  <a:extLst>
                    <a:ext uri="{FF2B5EF4-FFF2-40B4-BE49-F238E27FC236}">
                      <a16:creationId xmlns:a16="http://schemas.microsoft.com/office/drawing/2014/main" id="{BD9A4000-DC62-AA17-2C75-F9271C17CC84}"/>
                    </a:ext>
                  </a:extLst>
                </p:cNvPr>
                <p:cNvSpPr/>
                <p:nvPr/>
              </p:nvSpPr>
              <p:spPr>
                <a:xfrm>
                  <a:off x="4005310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Rettangolo 21">
                  <a:extLst>
                    <a:ext uri="{FF2B5EF4-FFF2-40B4-BE49-F238E27FC236}">
                      <a16:creationId xmlns:a16="http://schemas.microsoft.com/office/drawing/2014/main" id="{B4D8D32F-8478-51A6-3982-946FFF193258}"/>
                    </a:ext>
                  </a:extLst>
                </p:cNvPr>
                <p:cNvSpPr/>
                <p:nvPr/>
              </p:nvSpPr>
              <p:spPr>
                <a:xfrm>
                  <a:off x="4297616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40" name="Connettore 2 39">
              <a:extLst>
                <a:ext uri="{FF2B5EF4-FFF2-40B4-BE49-F238E27FC236}">
                  <a16:creationId xmlns:a16="http://schemas.microsoft.com/office/drawing/2014/main" id="{C6029AA0-28E4-2CAA-EFB0-5A67B15C4284}"/>
                </a:ext>
              </a:extLst>
            </p:cNvPr>
            <p:cNvCxnSpPr>
              <a:cxnSpLocks/>
            </p:cNvCxnSpPr>
            <p:nvPr/>
          </p:nvCxnSpPr>
          <p:spPr>
            <a:xfrm>
              <a:off x="3226040" y="2574582"/>
              <a:ext cx="1074198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08D7CAC6-9E80-2B19-5ECF-474575413427}"/>
                </a:ext>
              </a:extLst>
            </p:cNvPr>
            <p:cNvSpPr txBox="1"/>
            <p:nvPr/>
          </p:nvSpPr>
          <p:spPr>
            <a:xfrm>
              <a:off x="2995504" y="1951813"/>
              <a:ext cx="1662682" cy="547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prstClr val="black"/>
                  </a:solidFill>
                  <a:latin typeface="Bahnschrift Light SemiCondensed" panose="020B0502040204020203" pitchFamily="34" charset="0"/>
                </a:rPr>
                <a:t>Pairwise </a:t>
              </a:r>
              <a:r>
                <a:rPr lang="it-IT" dirty="0">
                  <a:latin typeface="Bahnschrift Light SemiCondensed" panose="020B0502040204020203" pitchFamily="34" charset="0"/>
                </a:rPr>
                <a:t>Pearson</a:t>
              </a:r>
              <a:r>
                <a:rPr lang="it-IT" dirty="0">
                  <a:solidFill>
                    <a:prstClr val="black"/>
                  </a:solidFill>
                  <a:latin typeface="Bahnschrift Light SemiCondensed" panose="020B0502040204020203" pitchFamily="34" charset="0"/>
                </a:rPr>
                <a:t> correlation</a:t>
              </a:r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D3780EAE-D350-1F7A-F9B9-8A228D73CB44}"/>
                </a:ext>
              </a:extLst>
            </p:cNvPr>
            <p:cNvSpPr txBox="1"/>
            <p:nvPr/>
          </p:nvSpPr>
          <p:spPr>
            <a:xfrm>
              <a:off x="7527665" y="2173959"/>
              <a:ext cx="964250" cy="547398"/>
            </a:xfrm>
            <a:prstGeom prst="rect">
              <a:avLst/>
            </a:prstGeom>
            <a:noFill/>
            <a:ln w="19050">
              <a:solidFill>
                <a:srgbClr val="70AD47">
                  <a:lumMod val="50000"/>
                </a:srgb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 SemiCondensed" panose="020B0502040204020203" pitchFamily="34" charset="0"/>
                </a:rPr>
                <a:t>GNN classifier</a:t>
              </a:r>
              <a:endPara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 SemiCondensed" panose="020B0502040204020203" pitchFamily="34" charset="0"/>
              </a:endParaRPr>
            </a:p>
          </p:txBody>
        </p:sp>
        <p:cxnSp>
          <p:nvCxnSpPr>
            <p:cNvPr id="43" name="Connettore 2 42">
              <a:extLst>
                <a:ext uri="{FF2B5EF4-FFF2-40B4-BE49-F238E27FC236}">
                  <a16:creationId xmlns:a16="http://schemas.microsoft.com/office/drawing/2014/main" id="{761783A0-D479-F11A-EB0C-3481619843B7}"/>
                </a:ext>
              </a:extLst>
            </p:cNvPr>
            <p:cNvCxnSpPr>
              <a:cxnSpLocks/>
            </p:cNvCxnSpPr>
            <p:nvPr/>
          </p:nvCxnSpPr>
          <p:spPr>
            <a:xfrm>
              <a:off x="8565352" y="2549013"/>
              <a:ext cx="402454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D0EB2B83-7654-BEAD-9ED8-D1558F7756BF}"/>
                </a:ext>
              </a:extLst>
            </p:cNvPr>
            <p:cNvSpPr txBox="1"/>
            <p:nvPr/>
          </p:nvSpPr>
          <p:spPr>
            <a:xfrm>
              <a:off x="8952484" y="2334817"/>
              <a:ext cx="1107403" cy="338866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 SemiCondensed" panose="020B0502040204020203" pitchFamily="34" charset="0"/>
                </a:rPr>
                <a:t>Prediction</a:t>
              </a:r>
              <a:endPara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 SemiCondensed" panose="020B0502040204020203" pitchFamily="34" charset="0"/>
              </a:endParaRP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40A03811-9788-111D-4807-4BA8FB2555EF}"/>
                </a:ext>
              </a:extLst>
            </p:cNvPr>
            <p:cNvSpPr txBox="1"/>
            <p:nvPr/>
          </p:nvSpPr>
          <p:spPr>
            <a:xfrm>
              <a:off x="6937309" y="2213786"/>
              <a:ext cx="3195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i="1" dirty="0">
                  <a:solidFill>
                    <a:prstClr val="black"/>
                  </a:solidFill>
                  <a:latin typeface="Bahnschrift SemiBold" panose="020B0502040204020203" pitchFamily="34" charset="0"/>
                </a:rPr>
                <a:t>X</a:t>
              </a:r>
              <a:endParaRPr lang="it-IT" i="1" dirty="0">
                <a:solidFill>
                  <a:prstClr val="black"/>
                </a:solidFill>
                <a:latin typeface="Bahnschrift SemiBold" panose="020B0502040204020203" pitchFamily="34" charset="0"/>
              </a:endParaRPr>
            </a:p>
          </p:txBody>
        </p:sp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7E3F9569-114D-F0F7-AFEE-200096C56745}"/>
                </a:ext>
              </a:extLst>
            </p:cNvPr>
            <p:cNvGrpSpPr/>
            <p:nvPr/>
          </p:nvGrpSpPr>
          <p:grpSpPr>
            <a:xfrm>
              <a:off x="1568068" y="3429495"/>
              <a:ext cx="8470161" cy="1190986"/>
              <a:chOff x="1568068" y="3429495"/>
              <a:chExt cx="8470161" cy="1190986"/>
            </a:xfrm>
          </p:grpSpPr>
          <p:sp>
            <p:nvSpPr>
              <p:cNvPr id="47" name="Rettangolo 46">
                <a:extLst>
                  <a:ext uri="{FF2B5EF4-FFF2-40B4-BE49-F238E27FC236}">
                    <a16:creationId xmlns:a16="http://schemas.microsoft.com/office/drawing/2014/main" id="{9224F150-D552-1F81-6AE4-9BC89E9E4313}"/>
                  </a:ext>
                </a:extLst>
              </p:cNvPr>
              <p:cNvSpPr/>
              <p:nvPr/>
            </p:nvSpPr>
            <p:spPr>
              <a:xfrm>
                <a:off x="1568068" y="3429495"/>
                <a:ext cx="8461483" cy="1190986"/>
              </a:xfrm>
              <a:prstGeom prst="rect">
                <a:avLst/>
              </a:prstGeom>
              <a:noFill/>
              <a:ln w="19050" cap="flat" cmpd="sng" algn="ctr">
                <a:solidFill>
                  <a:srgbClr val="70AD47">
                    <a:lumMod val="50000"/>
                  </a:srgbClr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199051A7-338E-2AC1-19F0-58ADE69D6846}"/>
                  </a:ext>
                </a:extLst>
              </p:cNvPr>
              <p:cNvSpPr txBox="1"/>
              <p:nvPr/>
            </p:nvSpPr>
            <p:spPr>
              <a:xfrm>
                <a:off x="4048807" y="3725222"/>
                <a:ext cx="1210802" cy="599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00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 SemiCondensed" panose="020B0502040204020203" pitchFamily="34" charset="0"/>
                  </a:rPr>
                  <a:t>Feature Embedding</a:t>
                </a:r>
              </a:p>
            </p:txBody>
          </p:sp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A8C21AF8-E043-AD49-0F9F-AFC945EB184A}"/>
                  </a:ext>
                </a:extLst>
              </p:cNvPr>
              <p:cNvSpPr txBox="1"/>
              <p:nvPr/>
            </p:nvSpPr>
            <p:spPr>
              <a:xfrm>
                <a:off x="5962236" y="3708008"/>
                <a:ext cx="1296894" cy="599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00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 SemiCondensed" panose="020B0502040204020203" pitchFamily="34" charset="0"/>
                  </a:rPr>
                  <a:t>Graph-level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00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 SemiCondensed" panose="020B0502040204020203" pitchFamily="34" charset="0"/>
                  </a:rPr>
                  <a:t>readout</a:t>
                </a:r>
              </a:p>
            </p:txBody>
          </p:sp>
          <p:cxnSp>
            <p:nvCxnSpPr>
              <p:cNvPr id="50" name="Connettore 2 49">
                <a:extLst>
                  <a:ext uri="{FF2B5EF4-FFF2-40B4-BE49-F238E27FC236}">
                    <a16:creationId xmlns:a16="http://schemas.microsoft.com/office/drawing/2014/main" id="{869A3761-5108-ACD2-F2EE-2A8B4F5EE7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2778" y="4009967"/>
                <a:ext cx="721327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7768E81C-CE29-5FCF-6E65-3D304D02EC1A}"/>
                  </a:ext>
                </a:extLst>
              </p:cNvPr>
              <p:cNvSpPr txBox="1"/>
              <p:nvPr/>
            </p:nvSpPr>
            <p:spPr>
              <a:xfrm>
                <a:off x="7906410" y="3717580"/>
                <a:ext cx="1296894" cy="599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00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 SemiCondensed" panose="020B0502040204020203" pitchFamily="34" charset="0"/>
                  </a:rPr>
                  <a:t>Multi-Layer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00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 SemiCondensed" panose="020B0502040204020203" pitchFamily="34" charset="0"/>
                  </a:rPr>
                  <a:t>Perceptron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CasellaDiTesto 51">
                    <a:extLst>
                      <a:ext uri="{FF2B5EF4-FFF2-40B4-BE49-F238E27FC236}">
                        <a16:creationId xmlns:a16="http://schemas.microsoft.com/office/drawing/2014/main" id="{B7C80B19-6BEB-223C-A4B7-71A62D42FC9A}"/>
                      </a:ext>
                    </a:extLst>
                  </p:cNvPr>
                  <p:cNvSpPr txBox="1"/>
                  <p:nvPr/>
                </p:nvSpPr>
                <p:spPr>
                  <a:xfrm>
                    <a:off x="9692557" y="3831119"/>
                    <a:ext cx="34567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kumimoji="0" lang="it-IT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it-IT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oMath>
                      </m:oMathPara>
                    </a14:m>
                    <a:endParaRPr kumimoji="0" lang="it-IT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ahnschrift Light SemiCondensed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0" name="CasellaDiTesto 159">
                    <a:extLst>
                      <a:ext uri="{FF2B5EF4-FFF2-40B4-BE49-F238E27FC236}">
                        <a16:creationId xmlns:a16="http://schemas.microsoft.com/office/drawing/2014/main" id="{E08867C4-F282-E90F-F108-EC11E78B27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2557" y="3831119"/>
                    <a:ext cx="345672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7143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Connettore 2 52">
                <a:extLst>
                  <a:ext uri="{FF2B5EF4-FFF2-40B4-BE49-F238E27FC236}">
                    <a16:creationId xmlns:a16="http://schemas.microsoft.com/office/drawing/2014/main" id="{3C152DDA-920A-1B7D-41C6-796C1C9BC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8482" y="3992128"/>
                <a:ext cx="721327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4" name="Connettore 2 53">
                <a:extLst>
                  <a:ext uri="{FF2B5EF4-FFF2-40B4-BE49-F238E27FC236}">
                    <a16:creationId xmlns:a16="http://schemas.microsoft.com/office/drawing/2014/main" id="{839DBAC8-BA9C-5BF1-7F7C-114900AD44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4716" y="4035074"/>
                <a:ext cx="721327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5" name="Connettore 2 54">
                <a:extLst>
                  <a:ext uri="{FF2B5EF4-FFF2-40B4-BE49-F238E27FC236}">
                    <a16:creationId xmlns:a16="http://schemas.microsoft.com/office/drawing/2014/main" id="{B098ADFB-AAC4-8612-8722-6504A0FA3F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14960" y="4045550"/>
                <a:ext cx="454284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6" name="Connettore 2 55">
                <a:extLst>
                  <a:ext uri="{FF2B5EF4-FFF2-40B4-BE49-F238E27FC236}">
                    <a16:creationId xmlns:a16="http://schemas.microsoft.com/office/drawing/2014/main" id="{D3E50812-6101-3EB2-6BCD-7BF3CDD2C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7906" y="3984412"/>
                <a:ext cx="402454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10ECE542-0D1F-D2B4-9011-C445674E53AA}"/>
                  </a:ext>
                </a:extLst>
              </p:cNvPr>
              <p:cNvSpPr txBox="1"/>
              <p:nvPr/>
            </p:nvSpPr>
            <p:spPr>
              <a:xfrm>
                <a:off x="2181971" y="3594889"/>
                <a:ext cx="1100109" cy="860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00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Light SemiCondensed" panose="020B0502040204020203" pitchFamily="34" charset="0"/>
                  </a:rPr>
                  <a:t>Graph structure learning</a:t>
                </a:r>
              </a:p>
            </p:txBody>
          </p:sp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08B3F806-C42D-B687-5AB3-54149E6F6A71}"/>
                  </a:ext>
                </a:extLst>
              </p:cNvPr>
              <p:cNvSpPr txBox="1"/>
              <p:nvPr/>
            </p:nvSpPr>
            <p:spPr>
              <a:xfrm>
                <a:off x="3574844" y="3699603"/>
                <a:ext cx="3195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SemiBold" panose="020B0502040204020203" pitchFamily="34" charset="0"/>
                  </a:rPr>
                  <a:t>I</a:t>
                </a:r>
                <a:endParaRPr kumimoji="0" lang="it-IT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" panose="020B0502040204020203" pitchFamily="34" charset="0"/>
                </a:endParaRPr>
              </a:p>
            </p:txBody>
          </p:sp>
        </p:grpSp>
        <p:cxnSp>
          <p:nvCxnSpPr>
            <p:cNvPr id="59" name="Connettore 2 58">
              <a:extLst>
                <a:ext uri="{FF2B5EF4-FFF2-40B4-BE49-F238E27FC236}">
                  <a16:creationId xmlns:a16="http://schemas.microsoft.com/office/drawing/2014/main" id="{CC4779C4-32F0-3225-8CBB-8E833FEB9110}"/>
                </a:ext>
              </a:extLst>
            </p:cNvPr>
            <p:cNvCxnSpPr>
              <a:cxnSpLocks/>
            </p:cNvCxnSpPr>
            <p:nvPr/>
          </p:nvCxnSpPr>
          <p:spPr>
            <a:xfrm>
              <a:off x="6865552" y="2523418"/>
              <a:ext cx="402454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5363AF0E-A68D-8FCA-0023-6AC0A600C439}"/>
                </a:ext>
              </a:extLst>
            </p:cNvPr>
            <p:cNvCxnSpPr/>
            <p:nvPr/>
          </p:nvCxnSpPr>
          <p:spPr>
            <a:xfrm flipH="1">
              <a:off x="6906981" y="2758734"/>
              <a:ext cx="620684" cy="670266"/>
            </a:xfrm>
            <a:prstGeom prst="line">
              <a:avLst/>
            </a:prstGeom>
            <a:noFill/>
            <a:ln w="19050" cap="flat" cmpd="sng" algn="ctr">
              <a:solidFill>
                <a:srgbClr val="70AD47">
                  <a:lumMod val="50000"/>
                </a:srgbClr>
              </a:solidFill>
              <a:prstDash val="dash"/>
              <a:miter lim="800000"/>
            </a:ln>
            <a:effectLst/>
          </p:spPr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53ACA447-0232-3432-7FFF-1F52DE940836}"/>
                </a:ext>
              </a:extLst>
            </p:cNvPr>
            <p:cNvCxnSpPr>
              <a:cxnSpLocks/>
            </p:cNvCxnSpPr>
            <p:nvPr/>
          </p:nvCxnSpPr>
          <p:spPr>
            <a:xfrm>
              <a:off x="8491915" y="2772271"/>
              <a:ext cx="714367" cy="638808"/>
            </a:xfrm>
            <a:prstGeom prst="line">
              <a:avLst/>
            </a:prstGeom>
            <a:noFill/>
            <a:ln w="19050" cap="flat" cmpd="sng" algn="ctr">
              <a:solidFill>
                <a:srgbClr val="70AD47">
                  <a:lumMod val="50000"/>
                </a:srgbClr>
              </a:solidFill>
              <a:prstDash val="dash"/>
              <a:miter lim="800000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asellaDiTesto 61">
                  <a:extLst>
                    <a:ext uri="{FF2B5EF4-FFF2-40B4-BE49-F238E27FC236}">
                      <a16:creationId xmlns:a16="http://schemas.microsoft.com/office/drawing/2014/main" id="{E11F8B1B-A9CF-0420-D8CF-B331751A4246}"/>
                    </a:ext>
                  </a:extLst>
                </p:cNvPr>
                <p:cNvSpPr txBox="1"/>
                <p:nvPr/>
              </p:nvSpPr>
              <p:spPr>
                <a:xfrm>
                  <a:off x="9989593" y="2356685"/>
                  <a:ext cx="34567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it-IT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it-IT" sz="1600" b="1" dirty="0">
                    <a:solidFill>
                      <a:prstClr val="black"/>
                    </a:solidFill>
                    <a:latin typeface="Bahnschrift Light SemiCondensed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62" name="CasellaDiTesto 61">
                  <a:extLst>
                    <a:ext uri="{FF2B5EF4-FFF2-40B4-BE49-F238E27FC236}">
                      <a16:creationId xmlns:a16="http://schemas.microsoft.com/office/drawing/2014/main" id="{E11F8B1B-A9CF-0420-D8CF-B331751A42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9593" y="2356685"/>
                  <a:ext cx="345672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161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040D3DB7-1535-CF2E-630B-7FE22366FA97}"/>
                </a:ext>
              </a:extLst>
            </p:cNvPr>
            <p:cNvSpPr txBox="1"/>
            <p:nvPr/>
          </p:nvSpPr>
          <p:spPr>
            <a:xfrm>
              <a:off x="1719225" y="3696778"/>
              <a:ext cx="3195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i="1" dirty="0">
                  <a:solidFill>
                    <a:prstClr val="black"/>
                  </a:solidFill>
                  <a:latin typeface="Bahnschrift SemiBold" panose="020B0502040204020203" pitchFamily="34" charset="0"/>
                </a:rPr>
                <a:t>X</a:t>
              </a:r>
              <a:endParaRPr lang="it-IT" i="1" dirty="0">
                <a:solidFill>
                  <a:prstClr val="black"/>
                </a:solidFill>
                <a:latin typeface="Bahnschrift SemiBold" panose="020B0502040204020203" pitchFamily="34" charset="0"/>
              </a:endParaRPr>
            </a:p>
          </p:txBody>
        </p:sp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9B63C878-0BC0-9B6E-B1CF-B5A968A6CEF0}"/>
              </a:ext>
            </a:extLst>
          </p:cNvPr>
          <p:cNvSpPr/>
          <p:nvPr/>
        </p:nvSpPr>
        <p:spPr bwMode="auto">
          <a:xfrm flipH="1">
            <a:off x="2185924" y="3743906"/>
            <a:ext cx="1160272" cy="1181758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33" name="Segnaposto piè di pagina 4">
            <a:extLst>
              <a:ext uri="{FF2B5EF4-FFF2-40B4-BE49-F238E27FC236}">
                <a16:creationId xmlns:a16="http://schemas.microsoft.com/office/drawing/2014/main" id="{9E46957F-67C4-2B0B-D5DF-E2C08F8C9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219824"/>
            <a:ext cx="4470400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E" altLang="it-IT" sz="1200" dirty="0">
                <a:solidFill>
                  <a:schemeClr val="bg1"/>
                </a:solidFill>
                <a:latin typeface="Book Antiqua" panose="02040602050305030304" pitchFamily="18" charset="0"/>
              </a:rPr>
              <a:t>Graph neural networks for classification and task-conditioned brain connectivity estimation of electrophysiological data</a:t>
            </a:r>
            <a:endParaRPr lang="it-IT" altLang="it-IT" sz="120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10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436AB9BC-387A-A983-645A-180DB4F5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9627C1-78F8-4BD2-8A4C-F7F8D0EE1AA3}" type="datetime1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24/10/2022</a:t>
            </a:fld>
            <a:endParaRPr lang="it-IT" altLang="it-IT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2C2E056-8C68-8419-6F18-1E6E27E3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Pagina </a:t>
            </a:r>
            <a:fld id="{FDC0AA3D-2B18-4D25-85E7-F3B7B2B2C4BE}" type="slidenum">
              <a:rPr lang="it-IT" altLang="it-IT" smtClean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it-IT" altLang="it-IT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6FCF36D-2BC9-34AF-7241-2AF95DF0D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8017" y="409576"/>
            <a:ext cx="6466375" cy="504825"/>
          </a:xfrm>
        </p:spPr>
        <p:txBody>
          <a:bodyPr/>
          <a:lstStyle/>
          <a:p>
            <a:r>
              <a:rPr lang="it-IT" altLang="it-IT" sz="3600" dirty="0" err="1">
                <a:latin typeface="Bahnschrift SemiBold SemiConden" panose="020B0502040204020203" pitchFamily="34" charset="0"/>
              </a:rPr>
              <a:t>Introduction</a:t>
            </a:r>
            <a:r>
              <a:rPr lang="it-IT" altLang="it-IT" sz="3600" dirty="0">
                <a:latin typeface="Bahnschrift SemiBold SemiConden" panose="020B0502040204020203" pitchFamily="34" charset="0"/>
              </a:rPr>
              <a:t> – </a:t>
            </a:r>
            <a:r>
              <a:rPr lang="it-IT" altLang="it-IT" sz="3600" dirty="0" err="1">
                <a:latin typeface="Bahnschrift SemiBold SemiConden" panose="020B0502040204020203" pitchFamily="34" charset="0"/>
              </a:rPr>
              <a:t>Neuroscience</a:t>
            </a:r>
            <a:r>
              <a:rPr lang="it-IT" altLang="it-IT" sz="3600" dirty="0">
                <a:latin typeface="Bahnschrift SemiBold SemiConden" panose="020B0502040204020203" pitchFamily="34" charset="0"/>
              </a:rPr>
              <a:t> and AI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854211A-BF89-26C5-F4BA-F0BF7771E4CB}"/>
              </a:ext>
            </a:extLst>
          </p:cNvPr>
          <p:cNvSpPr txBox="1"/>
          <p:nvPr/>
        </p:nvSpPr>
        <p:spPr>
          <a:xfrm>
            <a:off x="676230" y="1810800"/>
            <a:ext cx="6724677" cy="323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it-IT" sz="28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The use of </a:t>
            </a:r>
            <a:r>
              <a:rPr lang="it-IT" sz="2800" dirty="0">
                <a:latin typeface="Bahnschrift Light SemiCondensed" panose="020B0502040204020203" pitchFamily="34" charset="0"/>
              </a:rPr>
              <a:t>AI</a:t>
            </a:r>
            <a:r>
              <a:rPr lang="it-IT" sz="28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to support </a:t>
            </a:r>
            <a:r>
              <a:rPr lang="it-IT" sz="2800" dirty="0">
                <a:latin typeface="Bahnschrift Light SemiCondensed" panose="020B0502040204020203" pitchFamily="34" charset="0"/>
              </a:rPr>
              <a:t>neuroscience </a:t>
            </a:r>
            <a:r>
              <a:rPr lang="it-IT" sz="28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is getting more and more attention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it-IT" sz="28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Most of the efforts are devoted to </a:t>
            </a:r>
            <a:r>
              <a:rPr lang="it-IT" sz="2800" dirty="0">
                <a:latin typeface="Bahnschrift Light SemiCondensed" panose="020B0502040204020203" pitchFamily="34" charset="0"/>
              </a:rPr>
              <a:t>brain</a:t>
            </a:r>
            <a:r>
              <a:rPr lang="it-IT" sz="2800" b="1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</a:t>
            </a:r>
            <a:r>
              <a:rPr lang="it-IT" sz="2800" dirty="0">
                <a:latin typeface="Bahnschrift Light SemiCondensed" panose="020B0502040204020203" pitchFamily="34" charset="0"/>
              </a:rPr>
              <a:t>disorder</a:t>
            </a:r>
            <a:r>
              <a:rPr lang="it-IT" sz="2800" b="1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</a:t>
            </a:r>
            <a:r>
              <a:rPr lang="it-IT" sz="28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diagnosis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it-IT" sz="28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Particular</a:t>
            </a:r>
            <a:r>
              <a:rPr lang="it-IT" sz="28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focus on the use of </a:t>
            </a:r>
            <a:r>
              <a:rPr lang="it-IT" sz="2800" dirty="0">
                <a:latin typeface="Bahnschrift Light SemiCondensed" panose="020B0502040204020203" pitchFamily="34" charset="0"/>
              </a:rPr>
              <a:t>CNN</a:t>
            </a:r>
            <a:r>
              <a:rPr lang="it-IT" sz="28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and </a:t>
            </a:r>
            <a:r>
              <a:rPr lang="it-IT" sz="2800" dirty="0">
                <a:latin typeface="Bahnschrift Light SemiCondensed" panose="020B0502040204020203" pitchFamily="34" charset="0"/>
              </a:rPr>
              <a:t>RNN</a:t>
            </a: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2F5B91B4-2F4D-AE89-AF48-F9321B705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698"/>
          <a:stretch/>
        </p:blipFill>
        <p:spPr>
          <a:xfrm>
            <a:off x="44153" y="37612"/>
            <a:ext cx="632077" cy="747482"/>
          </a:xfrm>
          <a:prstGeom prst="rect">
            <a:avLst/>
          </a:prstGeo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2C11A30E-F8B8-FD03-EA1D-24839AFB7D41}"/>
              </a:ext>
            </a:extLst>
          </p:cNvPr>
          <p:cNvGrpSpPr/>
          <p:nvPr/>
        </p:nvGrpSpPr>
        <p:grpSpPr>
          <a:xfrm>
            <a:off x="8268408" y="661988"/>
            <a:ext cx="3478383" cy="5090335"/>
            <a:chOff x="8268408" y="785094"/>
            <a:chExt cx="3478383" cy="50903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6CDA620-0608-DA27-0623-3EA5CB2DF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1073" t="6039" r="11605" b="10659"/>
            <a:stretch/>
          </p:blipFill>
          <p:spPr>
            <a:xfrm>
              <a:off x="8737599" y="3465947"/>
              <a:ext cx="2540000" cy="24094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397B4FF-3F3E-973E-64F5-D09EF01CA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8408" y="785094"/>
              <a:ext cx="3478383" cy="2409482"/>
            </a:xfrm>
            <a:prstGeom prst="rect">
              <a:avLst/>
            </a:prstGeom>
          </p:spPr>
        </p:pic>
      </p:grpSp>
      <p:sp>
        <p:nvSpPr>
          <p:cNvPr id="10" name="Segnaposto piè di pagina 4">
            <a:extLst>
              <a:ext uri="{FF2B5EF4-FFF2-40B4-BE49-F238E27FC236}">
                <a16:creationId xmlns:a16="http://schemas.microsoft.com/office/drawing/2014/main" id="{B16D9D89-A278-6C8C-79F5-0AA8F512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219824"/>
            <a:ext cx="4470400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E" altLang="it-IT" sz="1200" dirty="0">
                <a:solidFill>
                  <a:schemeClr val="bg1"/>
                </a:solidFill>
                <a:latin typeface="Book Antiqua" panose="02040602050305030304" pitchFamily="18" charset="0"/>
              </a:rPr>
              <a:t>Graph neural networks for classification and task-conditioned brain connectivity estimation of electrophysiological data</a:t>
            </a:r>
            <a:endParaRPr lang="it-IT" altLang="it-IT" sz="120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649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436AB9BC-387A-A983-645A-180DB4F5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9627C1-78F8-4BD2-8A4C-F7F8D0EE1AA3}" type="datetime1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24/10/2022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2C2E056-8C68-8419-6F18-1E6E27E3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Pagina </a:t>
            </a:r>
            <a:fld id="{FDC0AA3D-2B18-4D25-85E7-F3B7B2B2C4BE}" type="slidenum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6FCF36D-2BC9-34AF-7241-2AF95DF0D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8016" y="409576"/>
            <a:ext cx="10301530" cy="700210"/>
          </a:xfrm>
        </p:spPr>
        <p:txBody>
          <a:bodyPr/>
          <a:lstStyle/>
          <a:p>
            <a:r>
              <a:rPr lang="it-IT" altLang="it-IT" sz="3600" dirty="0" err="1">
                <a:latin typeface="Bahnschrift SemiBold SemiConden" panose="020B0502040204020203" pitchFamily="34" charset="0"/>
              </a:rPr>
              <a:t>Results</a:t>
            </a:r>
            <a:r>
              <a:rPr lang="it-IT" altLang="it-IT" sz="3600" dirty="0">
                <a:latin typeface="Bahnschrift SemiBold SemiConden" panose="020B0502040204020203" pitchFamily="34" charset="0"/>
              </a:rPr>
              <a:t> – </a:t>
            </a:r>
            <a:r>
              <a:rPr lang="it-IT" altLang="it-IT" sz="3600" dirty="0" err="1">
                <a:latin typeface="Bahnschrift SemiBold SemiConden" panose="020B0502040204020203" pitchFamily="34" charset="0"/>
              </a:rPr>
              <a:t>Adaptive</a:t>
            </a:r>
            <a:r>
              <a:rPr lang="it-IT" altLang="it-IT" sz="3600" dirty="0">
                <a:latin typeface="Bahnschrift SemiBold SemiConden" panose="020B0502040204020203" pitchFamily="34" charset="0"/>
              </a:rPr>
              <a:t> </a:t>
            </a:r>
            <a:r>
              <a:rPr lang="it-IT" altLang="it-IT" sz="3600" dirty="0" err="1">
                <a:latin typeface="Bahnschrift SemiBold SemiConden" panose="020B0502040204020203" pitchFamily="34" charset="0"/>
              </a:rPr>
              <a:t>graph-structure</a:t>
            </a:r>
            <a:r>
              <a:rPr lang="it-IT" altLang="it-IT" sz="3600" dirty="0">
                <a:latin typeface="Bahnschrift SemiBold SemiConden" panose="020B0502040204020203" pitchFamily="34" charset="0"/>
              </a:rPr>
              <a:t> learning </a:t>
            </a:r>
            <a:r>
              <a:rPr lang="it-IT" altLang="it-IT" sz="3600" dirty="0" err="1">
                <a:latin typeface="Bahnschrift SemiBold SemiConden" panose="020B0502040204020203" pitchFamily="34" charset="0"/>
              </a:rPr>
              <a:t>mechanism</a:t>
            </a:r>
            <a:endParaRPr lang="it-IT" altLang="it-IT" sz="3600" dirty="0">
              <a:latin typeface="Bahnschrift SemiBold SemiConden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BC170CF-42ED-3E6A-5BF5-45F79691A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227" y="1863149"/>
            <a:ext cx="5064746" cy="31317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63EAEF9-A4C1-B0B6-53DB-9F16D18F7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7" y="1766216"/>
            <a:ext cx="4869173" cy="3130183"/>
          </a:xfrm>
          <a:prstGeom prst="rect">
            <a:avLst/>
          </a:prstGeom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26F08B3-9197-B12B-92D6-D94EA0C7D1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698"/>
          <a:stretch/>
        </p:blipFill>
        <p:spPr>
          <a:xfrm>
            <a:off x="44153" y="37612"/>
            <a:ext cx="632077" cy="74748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79E0323-AA47-A2F6-B264-E81A630BA04A}"/>
              </a:ext>
            </a:extLst>
          </p:cNvPr>
          <p:cNvSpPr txBox="1"/>
          <p:nvPr/>
        </p:nvSpPr>
        <p:spPr>
          <a:xfrm>
            <a:off x="1454398" y="5101883"/>
            <a:ext cx="380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prstClr val="black"/>
                </a:solidFill>
                <a:latin typeface="Bahnschrift SemiBold SemiConden" panose="020B0502040204020203" pitchFamily="34" charset="0"/>
              </a:rPr>
              <a:t>Graph-structure</a:t>
            </a:r>
            <a:r>
              <a:rPr lang="it-IT" dirty="0">
                <a:solidFill>
                  <a:prstClr val="black"/>
                </a:solidFill>
                <a:latin typeface="Bahnschrift SemiBold SemiConden" panose="020B0502040204020203" pitchFamily="34" charset="0"/>
              </a:rPr>
              <a:t> learning </a:t>
            </a:r>
            <a:r>
              <a:rPr lang="it-IT" dirty="0" err="1">
                <a:solidFill>
                  <a:prstClr val="black"/>
                </a:solidFill>
                <a:latin typeface="Bahnschrift SemiBold SemiConden" panose="020B0502040204020203" pitchFamily="34" charset="0"/>
              </a:rPr>
              <a:t>based</a:t>
            </a:r>
            <a:r>
              <a:rPr lang="it-IT" dirty="0">
                <a:solidFill>
                  <a:prstClr val="black"/>
                </a:solidFill>
                <a:latin typeface="Bahnschrift SemiBold SemiConden" panose="020B0502040204020203" pitchFamily="34" charset="0"/>
              </a:rPr>
              <a:t> </a:t>
            </a:r>
            <a:r>
              <a:rPr lang="it-IT" dirty="0" err="1">
                <a:solidFill>
                  <a:prstClr val="black"/>
                </a:solidFill>
                <a:latin typeface="Bahnschrift SemiBold SemiConden" panose="020B0502040204020203" pitchFamily="34" charset="0"/>
              </a:rPr>
              <a:t>classifier</a:t>
            </a:r>
            <a:r>
              <a:rPr lang="it-IT" dirty="0">
                <a:solidFill>
                  <a:prstClr val="black"/>
                </a:solidFill>
                <a:latin typeface="Bahnschrift SemiBold SemiConden" panose="020B0502040204020203" pitchFamily="34" charset="0"/>
              </a:rPr>
              <a:t> </a:t>
            </a:r>
            <a:r>
              <a:rPr lang="it-IT" dirty="0" err="1">
                <a:solidFill>
                  <a:prstClr val="black"/>
                </a:solidFill>
                <a:latin typeface="Bahnschrift SemiBold SemiConden" panose="020B0502040204020203" pitchFamily="34" charset="0"/>
              </a:rPr>
              <a:t>compared</a:t>
            </a:r>
            <a:r>
              <a:rPr lang="it-IT" dirty="0">
                <a:solidFill>
                  <a:prstClr val="black"/>
                </a:solidFill>
                <a:latin typeface="Bahnschrift SemiBold SemiConden" panose="020B0502040204020203" pitchFamily="34" charset="0"/>
              </a:rPr>
              <a:t> with ‘standard’ </a:t>
            </a:r>
            <a:r>
              <a:rPr lang="it-IT" dirty="0" err="1">
                <a:solidFill>
                  <a:prstClr val="black"/>
                </a:solidFill>
                <a:latin typeface="Bahnschrift SemiBold SemiConden" panose="020B0502040204020203" pitchFamily="34" charset="0"/>
              </a:rPr>
              <a:t>ones</a:t>
            </a:r>
            <a:endParaRPr lang="it-IT" dirty="0">
              <a:solidFill>
                <a:prstClr val="black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CCD730-AAF3-5196-BD76-0262DFD0582F}"/>
              </a:ext>
            </a:extLst>
          </p:cNvPr>
          <p:cNvSpPr txBox="1"/>
          <p:nvPr/>
        </p:nvSpPr>
        <p:spPr>
          <a:xfrm>
            <a:off x="6920914" y="5101882"/>
            <a:ext cx="3633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prstClr val="black"/>
                </a:solidFill>
                <a:latin typeface="Bahnschrift SemiBold SemiConden" panose="020B0502040204020203" pitchFamily="34" charset="0"/>
              </a:rPr>
              <a:t>Graph-structure</a:t>
            </a:r>
            <a:r>
              <a:rPr lang="it-IT" dirty="0">
                <a:solidFill>
                  <a:prstClr val="black"/>
                </a:solidFill>
                <a:latin typeface="Bahnschrift SemiBold SemiConden" panose="020B0502040204020203" pitchFamily="34" charset="0"/>
              </a:rPr>
              <a:t> learning </a:t>
            </a:r>
            <a:r>
              <a:rPr lang="it-IT" dirty="0" err="1">
                <a:solidFill>
                  <a:prstClr val="black"/>
                </a:solidFill>
                <a:latin typeface="Bahnschrift SemiBold SemiConden" panose="020B0502040204020203" pitchFamily="34" charset="0"/>
              </a:rPr>
              <a:t>based</a:t>
            </a:r>
            <a:r>
              <a:rPr lang="it-IT" dirty="0">
                <a:solidFill>
                  <a:prstClr val="black"/>
                </a:solidFill>
                <a:latin typeface="Bahnschrift SemiBold SemiConden" panose="020B0502040204020203" pitchFamily="34" charset="0"/>
              </a:rPr>
              <a:t> </a:t>
            </a:r>
            <a:r>
              <a:rPr lang="it-IT" dirty="0" err="1">
                <a:solidFill>
                  <a:prstClr val="black"/>
                </a:solidFill>
                <a:latin typeface="Bahnschrift SemiBold SemiConden" panose="020B0502040204020203" pitchFamily="34" charset="0"/>
              </a:rPr>
              <a:t>classifier</a:t>
            </a:r>
            <a:r>
              <a:rPr lang="it-IT" dirty="0">
                <a:solidFill>
                  <a:prstClr val="black"/>
                </a:solidFill>
                <a:latin typeface="Bahnschrift SemiBold SemiConden" panose="020B0502040204020203" pitchFamily="34" charset="0"/>
              </a:rPr>
              <a:t> </a:t>
            </a:r>
            <a:r>
              <a:rPr lang="it-IT" dirty="0" err="1">
                <a:solidFill>
                  <a:prstClr val="black"/>
                </a:solidFill>
                <a:latin typeface="Bahnschrift SemiBold SemiConden" panose="020B0502040204020203" pitchFamily="34" charset="0"/>
              </a:rPr>
              <a:t>accuracies</a:t>
            </a:r>
            <a:r>
              <a:rPr lang="it-IT" dirty="0">
                <a:solidFill>
                  <a:prstClr val="black"/>
                </a:solidFill>
                <a:latin typeface="Bahnschrift SemiBold SemiConden" panose="020B0502040204020203" pitchFamily="34" charset="0"/>
              </a:rPr>
              <a:t> over </a:t>
            </a:r>
            <a:r>
              <a:rPr lang="it-IT" dirty="0" err="1">
                <a:solidFill>
                  <a:prstClr val="black"/>
                </a:solidFill>
                <a:latin typeface="Bahnschrift SemiBold SemiConden" panose="020B0502040204020203" pitchFamily="34" charset="0"/>
              </a:rPr>
              <a:t>subjects</a:t>
            </a:r>
            <a:endParaRPr lang="it-IT" dirty="0">
              <a:solidFill>
                <a:prstClr val="black"/>
              </a:solidFill>
              <a:latin typeface="Bahnschrift SemiBold SemiConden" panose="020B0502040204020203" pitchFamily="34" charset="0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01CCE823-0344-E22E-D369-BC3A9239C8B8}"/>
              </a:ext>
            </a:extLst>
          </p:cNvPr>
          <p:cNvGrpSpPr/>
          <p:nvPr/>
        </p:nvGrpSpPr>
        <p:grpSpPr>
          <a:xfrm>
            <a:off x="8087360" y="4595402"/>
            <a:ext cx="1899920" cy="338554"/>
            <a:chOff x="8087360" y="4595402"/>
            <a:chExt cx="1899920" cy="338554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B3936CF0-16B9-714E-E514-57107AD3964F}"/>
                </a:ext>
              </a:extLst>
            </p:cNvPr>
            <p:cNvSpPr/>
            <p:nvPr/>
          </p:nvSpPr>
          <p:spPr bwMode="auto">
            <a:xfrm>
              <a:off x="8087360" y="4632960"/>
              <a:ext cx="1899920" cy="2634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72633CEE-F838-BE9B-28CE-A154B4B7987E}"/>
                </a:ext>
              </a:extLst>
            </p:cNvPr>
            <p:cNvSpPr txBox="1"/>
            <p:nvPr/>
          </p:nvSpPr>
          <p:spPr>
            <a:xfrm>
              <a:off x="8633442" y="4595402"/>
              <a:ext cx="8077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 Condensed" panose="020B0502040204020203" pitchFamily="34" charset="0"/>
                </a:rPr>
                <a:t>Subjects</a:t>
              </a:r>
              <a:endPara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 Condensed" panose="020B0502040204020203" pitchFamily="34" charset="0"/>
              </a:endParaRPr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2819295-24BB-7988-217B-C3692F6C708F}"/>
              </a:ext>
            </a:extLst>
          </p:cNvPr>
          <p:cNvSpPr txBox="1"/>
          <p:nvPr/>
        </p:nvSpPr>
        <p:spPr>
          <a:xfrm rot="16200000">
            <a:off x="5990946" y="3162030"/>
            <a:ext cx="80775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600" kern="0" dirty="0" err="1">
                <a:solidFill>
                  <a:prstClr val="black"/>
                </a:solidFill>
                <a:latin typeface="Bahnschrift Light Condensed" panose="020B0502040204020203" pitchFamily="34" charset="0"/>
              </a:rPr>
              <a:t>Accuracy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 Condensed" panose="020B0502040204020203" pitchFamily="34" charset="0"/>
            </a:endParaRPr>
          </a:p>
        </p:txBody>
      </p:sp>
      <p:sp>
        <p:nvSpPr>
          <p:cNvPr id="13" name="Segnaposto piè di pagina 4">
            <a:extLst>
              <a:ext uri="{FF2B5EF4-FFF2-40B4-BE49-F238E27FC236}">
                <a16:creationId xmlns:a16="http://schemas.microsoft.com/office/drawing/2014/main" id="{EBA3765B-AB9A-F758-902A-1EC2FC39B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219824"/>
            <a:ext cx="4470400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E" altLang="it-IT" sz="1200" dirty="0">
                <a:solidFill>
                  <a:schemeClr val="bg1"/>
                </a:solidFill>
                <a:latin typeface="Book Antiqua" panose="02040602050305030304" pitchFamily="18" charset="0"/>
              </a:rPr>
              <a:t>Graph neural networks for classification and task-conditioned brain connectivity estimation of electrophysiological data</a:t>
            </a:r>
            <a:endParaRPr lang="it-IT" altLang="it-IT" sz="120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9130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436AB9BC-387A-A983-645A-180DB4F5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9627C1-78F8-4BD2-8A4C-F7F8D0EE1AA3}" type="datetime1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24/10/2022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2C2E056-8C68-8419-6F18-1E6E27E3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Pagina </a:t>
            </a:r>
            <a:fld id="{FDC0AA3D-2B18-4D25-85E7-F3B7B2B2C4BE}" type="slidenum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6FCF36D-2BC9-34AF-7241-2AF95DF0D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8017" y="409576"/>
            <a:ext cx="7948946" cy="621315"/>
          </a:xfrm>
        </p:spPr>
        <p:txBody>
          <a:bodyPr/>
          <a:lstStyle/>
          <a:p>
            <a:r>
              <a:rPr lang="it-IT" altLang="it-IT" sz="4000" dirty="0">
                <a:latin typeface="Bahnschrift SemiBold SemiConden" panose="020B0502040204020203" pitchFamily="34" charset="0"/>
              </a:rPr>
              <a:t>Results – Learned Adjacency Matrices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1D0F8AE4-2872-971B-6336-246A7098FD18}"/>
              </a:ext>
            </a:extLst>
          </p:cNvPr>
          <p:cNvGrpSpPr/>
          <p:nvPr/>
        </p:nvGrpSpPr>
        <p:grpSpPr>
          <a:xfrm>
            <a:off x="1267041" y="1793799"/>
            <a:ext cx="5794159" cy="2735144"/>
            <a:chOff x="2618912" y="2132840"/>
            <a:chExt cx="7092185" cy="3348862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BF1B3A64-7125-D1FD-750C-DA6F33F38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8406" y="2132840"/>
              <a:ext cx="742691" cy="3348862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E3200183-88E8-C432-0952-B068D247B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8912" y="2312781"/>
              <a:ext cx="6208691" cy="2988981"/>
            </a:xfrm>
            <a:prstGeom prst="rect">
              <a:avLst/>
            </a:prstGeom>
          </p:spPr>
        </p:pic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5788141-D24D-13C8-060E-1A86AD857594}"/>
              </a:ext>
            </a:extLst>
          </p:cNvPr>
          <p:cNvSpPr txBox="1"/>
          <p:nvPr/>
        </p:nvSpPr>
        <p:spPr>
          <a:xfrm>
            <a:off x="2004625" y="1609133"/>
            <a:ext cx="121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prstClr val="black"/>
                </a:solidFill>
                <a:latin typeface="Bahnschrift SemiCondensed" panose="020B0502040204020203" pitchFamily="34" charset="0"/>
              </a:rPr>
              <a:t>Non-social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61356AB-9DEA-2873-3B0D-AECFCDA383C0}"/>
              </a:ext>
            </a:extLst>
          </p:cNvPr>
          <p:cNvSpPr txBox="1"/>
          <p:nvPr/>
        </p:nvSpPr>
        <p:spPr>
          <a:xfrm>
            <a:off x="4880250" y="1609133"/>
            <a:ext cx="77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prstClr val="black"/>
                </a:solidFill>
                <a:latin typeface="Bahnschrift SemiCondensed" panose="020B0502040204020203" pitchFamily="34" charset="0"/>
              </a:rPr>
              <a:t>Social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5D77079-53B0-5DDD-AF7B-51B5CBA0B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927" y="1940764"/>
            <a:ext cx="3179861" cy="250565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F2BF270-CA6E-9284-23A9-ADF2726E21FE}"/>
              </a:ext>
            </a:extLst>
          </p:cNvPr>
          <p:cNvSpPr txBox="1"/>
          <p:nvPr/>
        </p:nvSpPr>
        <p:spPr>
          <a:xfrm>
            <a:off x="8566366" y="1609133"/>
            <a:ext cx="197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prstClr val="black"/>
                </a:solidFill>
                <a:latin typeface="Bahnschrift SemiCondensed" panose="020B0502040204020203" pitchFamily="34" charset="0"/>
              </a:rPr>
              <a:t>Comparison</a:t>
            </a:r>
            <a:r>
              <a:rPr lang="it-IT" b="1" dirty="0">
                <a:solidFill>
                  <a:prstClr val="black"/>
                </a:solidFill>
                <a:latin typeface="Bahnschrift SemiCondensed" panose="020B0502040204020203" pitchFamily="34" charset="0"/>
              </a:rPr>
              <a:t> </a:t>
            </a:r>
            <a:r>
              <a:rPr lang="it-IT" b="1" dirty="0" err="1">
                <a:solidFill>
                  <a:prstClr val="black"/>
                </a:solidFill>
                <a:latin typeface="Bahnschrift SemiCondensed" panose="020B0502040204020203" pitchFamily="34" charset="0"/>
              </a:rPr>
              <a:t>matrix</a:t>
            </a:r>
            <a:endParaRPr lang="it-IT" b="1" dirty="0">
              <a:solidFill>
                <a:prstClr val="black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6DA5860D-2A12-998F-A161-E87224EAB1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4698"/>
          <a:stretch/>
        </p:blipFill>
        <p:spPr>
          <a:xfrm>
            <a:off x="44153" y="37612"/>
            <a:ext cx="632077" cy="747482"/>
          </a:xfrm>
          <a:prstGeom prst="rect">
            <a:avLst/>
          </a:prstGeom>
        </p:spPr>
      </p:pic>
      <p:sp>
        <p:nvSpPr>
          <p:cNvPr id="7" name="Left Bracket 6">
            <a:extLst>
              <a:ext uri="{FF2B5EF4-FFF2-40B4-BE49-F238E27FC236}">
                <a16:creationId xmlns:a16="http://schemas.microsoft.com/office/drawing/2014/main" id="{1D51B860-455B-CBD7-0EC7-061E73F40802}"/>
              </a:ext>
            </a:extLst>
          </p:cNvPr>
          <p:cNvSpPr/>
          <p:nvPr/>
        </p:nvSpPr>
        <p:spPr bwMode="auto">
          <a:xfrm>
            <a:off x="1168023" y="2016172"/>
            <a:ext cx="170176" cy="1002235"/>
          </a:xfrm>
          <a:prstGeom prst="leftBracke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3F678C8D-045E-AB6A-07B3-CB503BC58A1E}"/>
              </a:ext>
            </a:extLst>
          </p:cNvPr>
          <p:cNvSpPr/>
          <p:nvPr/>
        </p:nvSpPr>
        <p:spPr bwMode="auto">
          <a:xfrm>
            <a:off x="1226156" y="3350038"/>
            <a:ext cx="170176" cy="822467"/>
          </a:xfrm>
          <a:prstGeom prst="leftBracke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5B72296-410D-E100-BE04-FC64EA5F0C8D}"/>
              </a:ext>
            </a:extLst>
          </p:cNvPr>
          <p:cNvSpPr txBox="1"/>
          <p:nvPr/>
        </p:nvSpPr>
        <p:spPr>
          <a:xfrm>
            <a:off x="1846877" y="5409750"/>
            <a:ext cx="3912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solidFill>
                  <a:prstClr val="black"/>
                </a:solidFill>
                <a:latin typeface="Bahnschrift SemiBold SemiConden" panose="020B0502040204020203" pitchFamily="34" charset="0"/>
              </a:rPr>
              <a:t>Average</a:t>
            </a:r>
            <a:r>
              <a:rPr lang="it-IT" sz="2000" dirty="0">
                <a:solidFill>
                  <a:prstClr val="black"/>
                </a:solidFill>
                <a:latin typeface="Bahnschrift SemiBold SemiConden" panose="020B0502040204020203" pitchFamily="34" charset="0"/>
              </a:rPr>
              <a:t> </a:t>
            </a:r>
            <a:r>
              <a:rPr lang="it-IT" sz="2000" dirty="0" err="1">
                <a:solidFill>
                  <a:prstClr val="black"/>
                </a:solidFill>
                <a:latin typeface="Bahnschrift SemiBold SemiConden" panose="020B0502040204020203" pitchFamily="34" charset="0"/>
              </a:rPr>
              <a:t>matrices</a:t>
            </a:r>
            <a:r>
              <a:rPr lang="it-IT" sz="2000" dirty="0">
                <a:solidFill>
                  <a:prstClr val="black"/>
                </a:solidFill>
                <a:latin typeface="Bahnschrift SemiBold SemiConden" panose="020B0502040204020203" pitchFamily="34" charset="0"/>
              </a:rPr>
              <a:t> </a:t>
            </a:r>
            <a:r>
              <a:rPr lang="it-IT" sz="2000" dirty="0" err="1">
                <a:solidFill>
                  <a:prstClr val="black"/>
                </a:solidFill>
                <a:latin typeface="Bahnschrift SemiBold SemiConden" panose="020B0502040204020203" pitchFamily="34" charset="0"/>
              </a:rPr>
              <a:t>across</a:t>
            </a:r>
            <a:r>
              <a:rPr lang="it-IT" sz="2000" dirty="0">
                <a:solidFill>
                  <a:prstClr val="black"/>
                </a:solidFill>
                <a:latin typeface="Bahnschrift SemiBold SemiConden" panose="020B0502040204020203" pitchFamily="34" charset="0"/>
              </a:rPr>
              <a:t> </a:t>
            </a:r>
            <a:r>
              <a:rPr lang="it-IT" sz="2000" dirty="0" err="1">
                <a:solidFill>
                  <a:prstClr val="black"/>
                </a:solidFill>
                <a:latin typeface="Bahnschrift SemiBold SemiConden" panose="020B0502040204020203" pitchFamily="34" charset="0"/>
              </a:rPr>
              <a:t>all</a:t>
            </a:r>
            <a:r>
              <a:rPr lang="it-IT" sz="2000" dirty="0">
                <a:solidFill>
                  <a:prstClr val="black"/>
                </a:solidFill>
                <a:latin typeface="Bahnschrift SemiBold SemiConden" panose="020B0502040204020203" pitchFamily="34" charset="0"/>
              </a:rPr>
              <a:t> </a:t>
            </a:r>
            <a:r>
              <a:rPr lang="it-IT" sz="2000" dirty="0" err="1">
                <a:solidFill>
                  <a:prstClr val="black"/>
                </a:solidFill>
                <a:latin typeface="Bahnschrift SemiBold SemiConden" panose="020B0502040204020203" pitchFamily="34" charset="0"/>
              </a:rPr>
              <a:t>subjects</a:t>
            </a:r>
            <a:endParaRPr lang="it-IT" sz="2000" dirty="0">
              <a:solidFill>
                <a:prstClr val="black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D6C2F9E-299D-F504-45D8-8FFFA1189970}"/>
              </a:ext>
            </a:extLst>
          </p:cNvPr>
          <p:cNvSpPr txBox="1"/>
          <p:nvPr/>
        </p:nvSpPr>
        <p:spPr>
          <a:xfrm>
            <a:off x="7847032" y="4825563"/>
            <a:ext cx="3179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solidFill>
                  <a:prstClr val="black"/>
                </a:solidFill>
                <a:latin typeface="Bahnschrift SemiBold SemiConden" panose="020B0502040204020203" pitchFamily="34" charset="0"/>
              </a:rPr>
              <a:t>Normalized</a:t>
            </a:r>
            <a:r>
              <a:rPr lang="it-IT" sz="2000" dirty="0">
                <a:solidFill>
                  <a:prstClr val="black"/>
                </a:solidFill>
                <a:latin typeface="Bahnschrift SemiBold SemiConden" panose="020B0502040204020203" pitchFamily="34" charset="0"/>
              </a:rPr>
              <a:t> </a:t>
            </a:r>
            <a:r>
              <a:rPr lang="it-IT" sz="2000" dirty="0" err="1">
                <a:solidFill>
                  <a:prstClr val="black"/>
                </a:solidFill>
                <a:latin typeface="Bahnschrift SemiBold SemiConden" panose="020B0502040204020203" pitchFamily="34" charset="0"/>
              </a:rPr>
              <a:t>difference</a:t>
            </a:r>
            <a:r>
              <a:rPr lang="it-IT" sz="2000" dirty="0">
                <a:solidFill>
                  <a:prstClr val="black"/>
                </a:solidFill>
                <a:latin typeface="Bahnschrift SemiBold SemiConden" panose="020B0502040204020203" pitchFamily="34" charset="0"/>
              </a:rPr>
              <a:t> </a:t>
            </a:r>
            <a:r>
              <a:rPr lang="it-IT" sz="2000" dirty="0" err="1">
                <a:solidFill>
                  <a:prstClr val="black"/>
                </a:solidFill>
                <a:latin typeface="Bahnschrift SemiBold SemiConden" panose="020B0502040204020203" pitchFamily="34" charset="0"/>
              </a:rPr>
              <a:t>matrix</a:t>
            </a:r>
            <a:endParaRPr lang="it-IT" sz="2000" dirty="0">
              <a:solidFill>
                <a:prstClr val="black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7800161-261A-D583-2E48-3AB72EC45670}"/>
              </a:ext>
            </a:extLst>
          </p:cNvPr>
          <p:cNvSpPr txBox="1"/>
          <p:nvPr/>
        </p:nvSpPr>
        <p:spPr>
          <a:xfrm>
            <a:off x="9151917" y="4372892"/>
            <a:ext cx="1040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prstClr val="black"/>
                </a:solidFill>
                <a:latin typeface="Bahnschrift SemiCondensed" panose="020B0502040204020203" pitchFamily="34" charset="0"/>
              </a:rPr>
              <a:t>Electrodes</a:t>
            </a:r>
            <a:endParaRPr lang="it-IT" sz="1600" dirty="0">
              <a:solidFill>
                <a:prstClr val="black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4A5530C-FCC0-A2FA-E9F4-82C96808EE94}"/>
              </a:ext>
            </a:extLst>
          </p:cNvPr>
          <p:cNvSpPr txBox="1"/>
          <p:nvPr/>
        </p:nvSpPr>
        <p:spPr>
          <a:xfrm rot="16200000">
            <a:off x="7274515" y="2992093"/>
            <a:ext cx="1044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prstClr val="black"/>
                </a:solidFill>
                <a:latin typeface="Bahnschrift SemiCondensed" panose="020B0502040204020203" pitchFamily="34" charset="0"/>
              </a:rPr>
              <a:t>Electrodes</a:t>
            </a:r>
            <a:endParaRPr lang="it-IT" sz="1600" dirty="0">
              <a:solidFill>
                <a:prstClr val="black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08773DC-311E-F6EC-9AD9-9608385296F9}"/>
              </a:ext>
            </a:extLst>
          </p:cNvPr>
          <p:cNvSpPr txBox="1"/>
          <p:nvPr/>
        </p:nvSpPr>
        <p:spPr>
          <a:xfrm rot="16200000">
            <a:off x="-31383" y="2992093"/>
            <a:ext cx="1181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prstClr val="black"/>
                </a:solidFill>
                <a:latin typeface="Bahnschrift SemiCondensed" panose="020B0502040204020203" pitchFamily="34" charset="0"/>
              </a:rPr>
              <a:t>Electrodes</a:t>
            </a:r>
            <a:endParaRPr lang="it-IT" dirty="0">
              <a:solidFill>
                <a:prstClr val="black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AAEA1B9-BB20-BDAE-53F4-8E0910F06BAA}"/>
              </a:ext>
            </a:extLst>
          </p:cNvPr>
          <p:cNvSpPr txBox="1"/>
          <p:nvPr/>
        </p:nvSpPr>
        <p:spPr>
          <a:xfrm>
            <a:off x="2079736" y="4893523"/>
            <a:ext cx="1185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prstClr val="black"/>
                </a:solidFill>
                <a:latin typeface="Bahnschrift SemiCondensed" panose="020B0502040204020203" pitchFamily="34" charset="0"/>
              </a:rPr>
              <a:t>Electrodes</a:t>
            </a:r>
            <a:endParaRPr lang="it-IT" sz="1600" dirty="0">
              <a:solidFill>
                <a:prstClr val="black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8DB739B-F4E1-B8F3-C5C8-6253525A8BDE}"/>
              </a:ext>
            </a:extLst>
          </p:cNvPr>
          <p:cNvSpPr txBox="1"/>
          <p:nvPr/>
        </p:nvSpPr>
        <p:spPr>
          <a:xfrm>
            <a:off x="4702971" y="4372892"/>
            <a:ext cx="1185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prstClr val="black"/>
                </a:solidFill>
                <a:latin typeface="Bahnschrift SemiCondensed" panose="020B0502040204020203" pitchFamily="34" charset="0"/>
              </a:rPr>
              <a:t>Electrodes</a:t>
            </a:r>
            <a:endParaRPr lang="it-IT" sz="1600" dirty="0">
              <a:solidFill>
                <a:prstClr val="black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677D3B7-667B-F80A-3FB7-C035D08B3135}"/>
              </a:ext>
            </a:extLst>
          </p:cNvPr>
          <p:cNvSpPr txBox="1"/>
          <p:nvPr/>
        </p:nvSpPr>
        <p:spPr>
          <a:xfrm rot="16200000">
            <a:off x="451126" y="2340545"/>
            <a:ext cx="814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prstClr val="black"/>
                </a:solidFill>
                <a:latin typeface="Bahnschrift SemiCondensed" panose="020B0502040204020203" pitchFamily="34" charset="0"/>
              </a:rPr>
              <a:t>Frontal</a:t>
            </a:r>
            <a:endParaRPr lang="it-IT" sz="1600" dirty="0">
              <a:solidFill>
                <a:prstClr val="black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4B078F1-1A1C-AC08-2B6A-E414F2DA4682}"/>
              </a:ext>
            </a:extLst>
          </p:cNvPr>
          <p:cNvSpPr txBox="1"/>
          <p:nvPr/>
        </p:nvSpPr>
        <p:spPr>
          <a:xfrm rot="16200000">
            <a:off x="435418" y="3630463"/>
            <a:ext cx="92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prstClr val="black"/>
                </a:solidFill>
                <a:latin typeface="Bahnschrift SemiCondensed" panose="020B0502040204020203" pitchFamily="34" charset="0"/>
              </a:rPr>
              <a:t>Posterior</a:t>
            </a:r>
            <a:endParaRPr lang="it-IT" sz="1600" dirty="0">
              <a:solidFill>
                <a:prstClr val="black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9953E43-D60F-DC06-2B29-30838E168C52}"/>
              </a:ext>
            </a:extLst>
          </p:cNvPr>
          <p:cNvSpPr txBox="1"/>
          <p:nvPr/>
        </p:nvSpPr>
        <p:spPr>
          <a:xfrm>
            <a:off x="1663194" y="4578539"/>
            <a:ext cx="814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prstClr val="black"/>
                </a:solidFill>
                <a:latin typeface="Bahnschrift SemiCondensed" panose="020B0502040204020203" pitchFamily="34" charset="0"/>
              </a:rPr>
              <a:t>Frontal</a:t>
            </a:r>
            <a:endParaRPr lang="it-IT" sz="1600" dirty="0">
              <a:solidFill>
                <a:prstClr val="black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D2AE4A2-1069-3855-110C-8E1FB648EBDA}"/>
              </a:ext>
            </a:extLst>
          </p:cNvPr>
          <p:cNvSpPr txBox="1"/>
          <p:nvPr/>
        </p:nvSpPr>
        <p:spPr>
          <a:xfrm>
            <a:off x="2800717" y="4609287"/>
            <a:ext cx="92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prstClr val="black"/>
                </a:solidFill>
                <a:latin typeface="Bahnschrift SemiCondensed" panose="020B0502040204020203" pitchFamily="34" charset="0"/>
              </a:rPr>
              <a:t>Posterior</a:t>
            </a:r>
            <a:endParaRPr lang="it-IT" sz="1600" dirty="0">
              <a:solidFill>
                <a:prstClr val="black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8" name="Left Bracket 6">
            <a:extLst>
              <a:ext uri="{FF2B5EF4-FFF2-40B4-BE49-F238E27FC236}">
                <a16:creationId xmlns:a16="http://schemas.microsoft.com/office/drawing/2014/main" id="{5E2CB466-73F2-05E8-B2F0-10EA714BBB05}"/>
              </a:ext>
            </a:extLst>
          </p:cNvPr>
          <p:cNvSpPr/>
          <p:nvPr/>
        </p:nvSpPr>
        <p:spPr bwMode="auto">
          <a:xfrm rot="16200000">
            <a:off x="1929691" y="3959149"/>
            <a:ext cx="170176" cy="1002235"/>
          </a:xfrm>
          <a:prstGeom prst="leftBracke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9" name="Left Bracket 8">
            <a:extLst>
              <a:ext uri="{FF2B5EF4-FFF2-40B4-BE49-F238E27FC236}">
                <a16:creationId xmlns:a16="http://schemas.microsoft.com/office/drawing/2014/main" id="{3FF549A9-40FA-6A0C-A511-089BEE4D2ED2}"/>
              </a:ext>
            </a:extLst>
          </p:cNvPr>
          <p:cNvSpPr/>
          <p:nvPr/>
        </p:nvSpPr>
        <p:spPr bwMode="auto">
          <a:xfrm rot="16200000">
            <a:off x="3200703" y="4065409"/>
            <a:ext cx="170177" cy="783343"/>
          </a:xfrm>
          <a:prstGeom prst="leftBracke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" name="Segnaposto piè di pagina 4">
            <a:extLst>
              <a:ext uri="{FF2B5EF4-FFF2-40B4-BE49-F238E27FC236}">
                <a16:creationId xmlns:a16="http://schemas.microsoft.com/office/drawing/2014/main" id="{4F277664-AF34-1FDE-316C-9E8340A93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219824"/>
            <a:ext cx="4470400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E" altLang="it-IT" sz="1200" dirty="0">
                <a:solidFill>
                  <a:schemeClr val="bg1"/>
                </a:solidFill>
                <a:latin typeface="Book Antiqua" panose="02040602050305030304" pitchFamily="18" charset="0"/>
              </a:rPr>
              <a:t>Graph neural networks for classification and task-conditioned brain connectivity estimation of electrophysiological data</a:t>
            </a:r>
            <a:endParaRPr lang="it-IT" altLang="it-IT" sz="120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477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436AB9BC-387A-A983-645A-180DB4F5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9627C1-78F8-4BD2-8A4C-F7F8D0EE1AA3}" type="datetime1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24/10/2022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2C2E056-8C68-8419-6F18-1E6E27E3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Pagina </a:t>
            </a:r>
            <a:fld id="{FDC0AA3D-2B18-4D25-85E7-F3B7B2B2C4BE}" type="slidenum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6FCF36D-2BC9-34AF-7241-2AF95DF0D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8018" y="409576"/>
            <a:ext cx="9956122" cy="614535"/>
          </a:xfrm>
        </p:spPr>
        <p:txBody>
          <a:bodyPr/>
          <a:lstStyle/>
          <a:p>
            <a:r>
              <a:rPr lang="it-IT" altLang="it-IT" sz="3600" dirty="0" err="1">
                <a:latin typeface="Bahnschrift SemiBold SemiConden" panose="020B0502040204020203" pitchFamily="34" charset="0"/>
              </a:rPr>
              <a:t>Results</a:t>
            </a:r>
            <a:r>
              <a:rPr lang="it-IT" altLang="it-IT" sz="3600" dirty="0">
                <a:latin typeface="Bahnschrift SemiBold SemiConden" panose="020B0502040204020203" pitchFamily="34" charset="0"/>
              </a:rPr>
              <a:t> - Quantitative analysis of the learned matrices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050A352-217E-34BA-1D54-B6141B1C8F34}"/>
              </a:ext>
            </a:extLst>
          </p:cNvPr>
          <p:cNvSpPr txBox="1"/>
          <p:nvPr/>
        </p:nvSpPr>
        <p:spPr>
          <a:xfrm>
            <a:off x="676230" y="1198909"/>
            <a:ext cx="6674177" cy="444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it-IT" sz="2400" dirty="0">
                <a:latin typeface="Bahnschrift Light SemiCondensed" panose="020B0502040204020203" pitchFamily="34" charset="0"/>
              </a:rPr>
              <a:t>Integration and segregation 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test on learned subject-specific matrices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Computation of three </a:t>
            </a:r>
            <a:r>
              <a:rPr lang="it-IT" sz="2400" dirty="0">
                <a:latin typeface="Bahnschrift Light SemiCondensed" panose="020B0502040204020203" pitchFamily="34" charset="0"/>
              </a:rPr>
              <a:t>graph indices 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on the matrices of the </a:t>
            </a:r>
            <a:r>
              <a:rPr lang="it-IT" sz="2400" dirty="0">
                <a:latin typeface="Bahnschrift Light SemiCondensed" panose="020B0502040204020203" pitchFamily="34" charset="0"/>
              </a:rPr>
              <a:t>two conditions 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and on their </a:t>
            </a:r>
            <a:r>
              <a:rPr lang="it-IT" sz="2400" dirty="0">
                <a:latin typeface="Bahnschrift Light SemiCondensed" panose="020B0502040204020203" pitchFamily="34" charset="0"/>
              </a:rPr>
              <a:t>difference matrix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it-IT" sz="24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Modularity</a:t>
            </a:r>
            <a:endParaRPr lang="it-IT" sz="2400" dirty="0">
              <a:solidFill>
                <a:srgbClr val="000000"/>
              </a:solidFill>
              <a:latin typeface="Bahnschrift Light SemiCondensed" panose="020B0502040204020203" pitchFamily="34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it-IT" sz="24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Divisibility</a:t>
            </a:r>
            <a:endParaRPr lang="it-IT" sz="2400" dirty="0">
              <a:solidFill>
                <a:srgbClr val="000000"/>
              </a:solidFill>
              <a:latin typeface="Bahnschrift Light SemiCondensed" panose="020B0502040204020203" pitchFamily="34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Weights of intra- and inter-connections between submatrices (classes)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57B2CE8-95A2-2C9C-447D-B3F72876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698"/>
          <a:stretch/>
        </p:blipFill>
        <p:spPr>
          <a:xfrm>
            <a:off x="44153" y="37612"/>
            <a:ext cx="632077" cy="747482"/>
          </a:xfrm>
          <a:prstGeom prst="rect">
            <a:avLst/>
          </a:prstGeom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DF17E337-2D1B-A176-FD73-B30A32F5C8A0}"/>
              </a:ext>
            </a:extLst>
          </p:cNvPr>
          <p:cNvGrpSpPr/>
          <p:nvPr/>
        </p:nvGrpSpPr>
        <p:grpSpPr>
          <a:xfrm>
            <a:off x="7854857" y="2971990"/>
            <a:ext cx="3660913" cy="2807278"/>
            <a:chOff x="8084244" y="2794689"/>
            <a:chExt cx="3817568" cy="3129288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5D6F3EF2-B137-632B-7BAD-C340D39A962D}"/>
                </a:ext>
              </a:extLst>
            </p:cNvPr>
            <p:cNvSpPr txBox="1"/>
            <p:nvPr/>
          </p:nvSpPr>
          <p:spPr>
            <a:xfrm>
              <a:off x="8836882" y="2794689"/>
              <a:ext cx="1764204" cy="503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it-IT" dirty="0" err="1">
                  <a:solidFill>
                    <a:srgbClr val="000000"/>
                  </a:solidFill>
                  <a:latin typeface="Bahnschrift SemiBold SemiConden" panose="020B0502040204020203" pitchFamily="34" charset="0"/>
                  <a:ea typeface="ＭＳ Ｐゴシック"/>
                </a:rPr>
                <a:t>Chosen</a:t>
              </a:r>
              <a:r>
                <a:rPr lang="it-IT" dirty="0">
                  <a:solidFill>
                    <a:srgbClr val="000000"/>
                  </a:solidFill>
                  <a:latin typeface="Bahnschrift SemiBold SemiConden" panose="020B0502040204020203" pitchFamily="34" charset="0"/>
                  <a:ea typeface="ＭＳ Ｐゴシック"/>
                </a:rPr>
                <a:t> c</a:t>
              </a:r>
              <a:r>
                <a:rPr kumimoji="0" lang="it-IT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ＭＳ Ｐゴシック"/>
                </a:rPr>
                <a:t>lasses</a:t>
              </a:r>
              <a:r>
                <a:rPr kumimoji="0" lang="it-IT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ahnschrift SemiBold SemiConden" panose="020B0502040204020203" pitchFamily="34" charset="0"/>
                  <a:ea typeface="ＭＳ Ｐゴシック"/>
                </a:rPr>
                <a:t>:</a:t>
              </a:r>
            </a:p>
          </p:txBody>
        </p: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B7FADB7B-824E-D158-6429-6342F91B7185}"/>
                </a:ext>
              </a:extLst>
            </p:cNvPr>
            <p:cNvGrpSpPr/>
            <p:nvPr/>
          </p:nvGrpSpPr>
          <p:grpSpPr>
            <a:xfrm>
              <a:off x="8084244" y="3473034"/>
              <a:ext cx="3817568" cy="2450943"/>
              <a:chOff x="8084244" y="3473034"/>
              <a:chExt cx="3817568" cy="2450943"/>
            </a:xfrm>
          </p:grpSpPr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5CA4375-AC08-7312-2E5F-87C30ADA4350}"/>
                  </a:ext>
                </a:extLst>
              </p:cNvPr>
              <p:cNvSpPr txBox="1"/>
              <p:nvPr/>
            </p:nvSpPr>
            <p:spPr>
              <a:xfrm>
                <a:off x="8143423" y="5149402"/>
                <a:ext cx="1188356" cy="77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400" dirty="0" err="1">
                    <a:solidFill>
                      <a:srgbClr val="000000"/>
                    </a:solidFill>
                    <a:latin typeface="Bahnschrift SemiCondensed" panose="020B0502040204020203" pitchFamily="34" charset="0"/>
                    <a:ea typeface="ＭＳ Ｐゴシック"/>
                  </a:rPr>
                  <a:t>Right</a:t>
                </a:r>
                <a:r>
                  <a:rPr lang="it-IT" sz="1400" dirty="0">
                    <a:solidFill>
                      <a:srgbClr val="000000"/>
                    </a:solidFill>
                    <a:latin typeface="Bahnschrift SemiCondensed" panose="020B0502040204020203" pitchFamily="34" charset="0"/>
                    <a:ea typeface="ＭＳ Ｐゴシック"/>
                  </a:rPr>
                  <a:t> and </a:t>
                </a:r>
                <a:r>
                  <a:rPr lang="it-IT" sz="1400" dirty="0" err="1">
                    <a:solidFill>
                      <a:srgbClr val="000000"/>
                    </a:solidFill>
                    <a:latin typeface="Bahnschrift SemiCondensed" panose="020B0502040204020203" pitchFamily="34" charset="0"/>
                    <a:ea typeface="ＭＳ Ｐゴシック"/>
                  </a:rPr>
                  <a:t>left</a:t>
                </a:r>
                <a:r>
                  <a:rPr lang="it-IT" sz="1400" dirty="0">
                    <a:solidFill>
                      <a:srgbClr val="000000"/>
                    </a:solidFill>
                    <a:latin typeface="Bahnschrift SemiCondensed" panose="020B0502040204020203" pitchFamily="34" charset="0"/>
                    <a:ea typeface="ＭＳ Ｐゴシック"/>
                  </a:rPr>
                  <a:t> </a:t>
                </a:r>
                <a:r>
                  <a:rPr lang="en-US" sz="1400" dirty="0">
                    <a:solidFill>
                      <a:srgbClr val="000000"/>
                    </a:solidFill>
                    <a:latin typeface="Bahnschrift SemiCondensed" panose="020B0502040204020203" pitchFamily="34" charset="0"/>
                    <a:ea typeface="ＭＳ Ｐゴシック"/>
                  </a:rPr>
                  <a:t>hemispheres</a:t>
                </a:r>
                <a:endParaRPr kumimoji="0" lang="en-US" sz="1400" b="0" i="0" u="none" strike="noStrike" kern="120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ＭＳ Ｐゴシック"/>
                </a:endParaRPr>
              </a:p>
            </p:txBody>
          </p:sp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0016667D-69F6-3FA2-39EA-31C4CE22A483}"/>
                  </a:ext>
                </a:extLst>
              </p:cNvPr>
              <p:cNvSpPr txBox="1"/>
              <p:nvPr/>
            </p:nvSpPr>
            <p:spPr>
              <a:xfrm>
                <a:off x="9570492" y="5149401"/>
                <a:ext cx="2331320" cy="694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400" dirty="0" err="1">
                    <a:solidFill>
                      <a:srgbClr val="000000"/>
                    </a:solidFill>
                    <a:latin typeface="Bahnschrift SemiCondensed" panose="020B0502040204020203" pitchFamily="34" charset="0"/>
                    <a:ea typeface="ＭＳ Ｐゴシック"/>
                  </a:rPr>
                  <a:t>Frontal</a:t>
                </a:r>
                <a:r>
                  <a:rPr lang="it-IT" sz="1400" dirty="0">
                    <a:solidFill>
                      <a:srgbClr val="000000"/>
                    </a:solidFill>
                    <a:latin typeface="Bahnschrift SemiCondensed" panose="020B0502040204020203" pitchFamily="34" charset="0"/>
                    <a:ea typeface="ＭＳ Ｐゴシック"/>
                  </a:rPr>
                  <a:t> and </a:t>
                </a:r>
                <a:r>
                  <a:rPr lang="it-IT" sz="1400" dirty="0" err="1">
                    <a:solidFill>
                      <a:srgbClr val="000000"/>
                    </a:solidFill>
                    <a:latin typeface="Bahnschrift SemiCondensed" panose="020B0502040204020203" pitchFamily="34" charset="0"/>
                    <a:ea typeface="ＭＳ Ｐゴシック"/>
                  </a:rPr>
                  <a:t>parietal-occipital</a:t>
                </a:r>
                <a:r>
                  <a:rPr lang="it-IT" sz="1400" dirty="0">
                    <a:solidFill>
                      <a:srgbClr val="000000"/>
                    </a:solidFill>
                    <a:latin typeface="Bahnschrift SemiCondensed" panose="020B0502040204020203" pitchFamily="34" charset="0"/>
                    <a:ea typeface="ＭＳ Ｐゴシック"/>
                  </a:rPr>
                  <a:t> </a:t>
                </a:r>
                <a:r>
                  <a:rPr lang="it-IT" sz="1400" dirty="0" err="1">
                    <a:solidFill>
                      <a:srgbClr val="000000"/>
                    </a:solidFill>
                    <a:latin typeface="Bahnschrift SemiCondensed" panose="020B0502040204020203" pitchFamily="34" charset="0"/>
                    <a:ea typeface="ＭＳ Ｐゴシック"/>
                  </a:rPr>
                  <a:t>lobes</a:t>
                </a:r>
                <a:endParaRPr kumimoji="0" lang="en-US" sz="1400" b="0" i="0" u="none" strike="noStrike" kern="120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ahnschrift SemiCondensed" panose="020B0502040204020203" pitchFamily="34" charset="0"/>
                  <a:ea typeface="ＭＳ Ｐゴシック"/>
                </a:endParaRPr>
              </a:p>
            </p:txBody>
          </p:sp>
          <p:grpSp>
            <p:nvGrpSpPr>
              <p:cNvPr id="9" name="Gruppo 8">
                <a:extLst>
                  <a:ext uri="{FF2B5EF4-FFF2-40B4-BE49-F238E27FC236}">
                    <a16:creationId xmlns:a16="http://schemas.microsoft.com/office/drawing/2014/main" id="{8DB215F1-6BF3-8740-5BF7-2E101B85E918}"/>
                  </a:ext>
                </a:extLst>
              </p:cNvPr>
              <p:cNvGrpSpPr/>
              <p:nvPr/>
            </p:nvGrpSpPr>
            <p:grpSpPr>
              <a:xfrm>
                <a:off x="8084244" y="3473034"/>
                <a:ext cx="3591084" cy="1656124"/>
                <a:chOff x="8084244" y="3473034"/>
                <a:chExt cx="3591084" cy="1656124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B141182F-4722-B918-174F-49E194C773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3091" t="16619" r="22198" b="17001"/>
                <a:stretch/>
              </p:blipFill>
              <p:spPr>
                <a:xfrm>
                  <a:off x="8084244" y="3492865"/>
                  <a:ext cx="1348646" cy="1636293"/>
                </a:xfrm>
                <a:prstGeom prst="rect">
                  <a:avLst/>
                </a:prstGeom>
              </p:spPr>
            </p:pic>
            <p:grpSp>
              <p:nvGrpSpPr>
                <p:cNvPr id="8" name="Gruppo 7">
                  <a:extLst>
                    <a:ext uri="{FF2B5EF4-FFF2-40B4-BE49-F238E27FC236}">
                      <a16:creationId xmlns:a16="http://schemas.microsoft.com/office/drawing/2014/main" id="{16084E19-1196-ECE9-B91F-75EF993DBF15}"/>
                    </a:ext>
                  </a:extLst>
                </p:cNvPr>
                <p:cNvGrpSpPr/>
                <p:nvPr/>
              </p:nvGrpSpPr>
              <p:grpSpPr>
                <a:xfrm>
                  <a:off x="9796976" y="3473034"/>
                  <a:ext cx="1878352" cy="1617878"/>
                  <a:chOff x="9955582" y="2039722"/>
                  <a:chExt cx="2180762" cy="1830719"/>
                </a:xfrm>
              </p:grpSpPr>
              <p:pic>
                <p:nvPicPr>
                  <p:cNvPr id="13" name="Immagine 12">
                    <a:extLst>
                      <a:ext uri="{FF2B5EF4-FFF2-40B4-BE49-F238E27FC236}">
                        <a16:creationId xmlns:a16="http://schemas.microsoft.com/office/drawing/2014/main" id="{06A0F992-7A56-424A-9D13-8CA7EF46BA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13786" t="20276" r="12075" b="15838"/>
                  <a:stretch/>
                </p:blipFill>
                <p:spPr>
                  <a:xfrm>
                    <a:off x="9955582" y="2105442"/>
                    <a:ext cx="2048236" cy="1764999"/>
                  </a:xfrm>
                  <a:prstGeom prst="rect">
                    <a:avLst/>
                  </a:prstGeom>
                </p:spPr>
              </p:pic>
              <p:sp>
                <p:nvSpPr>
                  <p:cNvPr id="15" name="Rettangolo 14">
                    <a:extLst>
                      <a:ext uri="{FF2B5EF4-FFF2-40B4-BE49-F238E27FC236}">
                        <a16:creationId xmlns:a16="http://schemas.microsoft.com/office/drawing/2014/main" id="{1BA523DF-398C-AAE6-7BC1-66CA18B93EDD}"/>
                      </a:ext>
                    </a:extLst>
                  </p:cNvPr>
                  <p:cNvSpPr/>
                  <p:nvPr/>
                </p:nvSpPr>
                <p:spPr bwMode="auto">
                  <a:xfrm rot="1888305">
                    <a:off x="10091084" y="2039722"/>
                    <a:ext cx="623813" cy="1085318"/>
                  </a:xfrm>
                  <a:prstGeom prst="rect">
                    <a:avLst/>
                  </a:prstGeom>
                  <a:noFill/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it-IT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  <p:sp>
                <p:nvSpPr>
                  <p:cNvPr id="16" name="Rettangolo 15">
                    <a:extLst>
                      <a:ext uri="{FF2B5EF4-FFF2-40B4-BE49-F238E27FC236}">
                        <a16:creationId xmlns:a16="http://schemas.microsoft.com/office/drawing/2014/main" id="{1373BE79-2BEA-D6FA-32A4-ED5608170909}"/>
                      </a:ext>
                    </a:extLst>
                  </p:cNvPr>
                  <p:cNvSpPr/>
                  <p:nvPr/>
                </p:nvSpPr>
                <p:spPr bwMode="auto">
                  <a:xfrm rot="18761511">
                    <a:off x="11179853" y="2118099"/>
                    <a:ext cx="623813" cy="1289169"/>
                  </a:xfrm>
                  <a:prstGeom prst="rect">
                    <a:avLst/>
                  </a:prstGeom>
                  <a:noFill/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it-IT" sz="900" b="0" i="0" u="none" strike="noStrike" cap="none" normalizeH="0" baseline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</p:grpSp>
        </p:grpSp>
      </p:grpSp>
      <p:pic>
        <p:nvPicPr>
          <p:cNvPr id="21" name="Immagine 20">
            <a:extLst>
              <a:ext uri="{FF2B5EF4-FFF2-40B4-BE49-F238E27FC236}">
                <a16:creationId xmlns:a16="http://schemas.microsoft.com/office/drawing/2014/main" id="{149F2B69-7E30-6CDA-6E3E-FC361B641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091" y="1667952"/>
            <a:ext cx="3644849" cy="1130551"/>
          </a:xfrm>
          <a:prstGeom prst="rect">
            <a:avLst/>
          </a:prstGeom>
        </p:spPr>
      </p:pic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767CC0B4-D358-762B-6F06-527702006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219824"/>
            <a:ext cx="4470400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E" altLang="it-IT" sz="1200" dirty="0">
                <a:solidFill>
                  <a:schemeClr val="bg1"/>
                </a:solidFill>
                <a:latin typeface="Book Antiqua" panose="02040602050305030304" pitchFamily="18" charset="0"/>
              </a:rPr>
              <a:t>Graph neural networks for classification and task-conditioned brain connectivity estimation of electrophysiological data</a:t>
            </a:r>
            <a:endParaRPr lang="it-IT" altLang="it-IT" sz="120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0A75190-9A6E-EF8C-A0CF-D83B6703E8B3}"/>
              </a:ext>
            </a:extLst>
          </p:cNvPr>
          <p:cNvSpPr txBox="1"/>
          <p:nvPr/>
        </p:nvSpPr>
        <p:spPr>
          <a:xfrm>
            <a:off x="7619896" y="1160327"/>
            <a:ext cx="3548157" cy="451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0000"/>
                </a:solidFill>
                <a:latin typeface="Bahnschrift SemiBold SemiConden" panose="020B0502040204020203" pitchFamily="34" charset="0"/>
                <a:ea typeface="ＭＳ Ｐゴシック"/>
              </a:rPr>
              <a:t>Intra-classes and inter-classes links</a:t>
            </a:r>
            <a:endParaRPr kumimoji="0" lang="it-IT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SemiConden" panose="020B0502040204020203" pitchFamily="34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726958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436AB9BC-387A-A983-645A-180DB4F5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9627C1-78F8-4BD2-8A4C-F7F8D0EE1AA3}" type="datetime1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24/10/2022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2C2E056-8C68-8419-6F18-1E6E27E3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Pagina </a:t>
            </a:r>
            <a:fld id="{FDC0AA3D-2B18-4D25-85E7-F3B7B2B2C4BE}" type="slidenum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6FCF36D-2BC9-34AF-7241-2AF95DF0D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8017" y="409576"/>
            <a:ext cx="8233032" cy="504825"/>
          </a:xfrm>
        </p:spPr>
        <p:txBody>
          <a:bodyPr/>
          <a:lstStyle/>
          <a:p>
            <a:r>
              <a:rPr lang="it-IT" altLang="it-IT" sz="3600" dirty="0" err="1">
                <a:latin typeface="Bahnschrift SemiBold SemiConden" panose="020B0502040204020203" pitchFamily="34" charset="0"/>
              </a:rPr>
              <a:t>Results</a:t>
            </a:r>
            <a:r>
              <a:rPr lang="it-IT" altLang="it-IT" sz="3600" dirty="0">
                <a:latin typeface="Bahnschrift SemiBold SemiConden" panose="020B0502040204020203" pitchFamily="34" charset="0"/>
              </a:rPr>
              <a:t> – Statistical </a:t>
            </a:r>
            <a:r>
              <a:rPr lang="it-IT" altLang="it-IT" sz="3600" dirty="0" err="1">
                <a:latin typeface="Bahnschrift SemiBold SemiConden" panose="020B0502040204020203" pitchFamily="34" charset="0"/>
              </a:rPr>
              <a:t>tests</a:t>
            </a:r>
            <a:r>
              <a:rPr lang="it-IT" altLang="it-IT" sz="3600" dirty="0">
                <a:latin typeface="Bahnschrift SemiBold SemiConden" panose="020B0502040204020203" pitchFamily="34" charset="0"/>
              </a:rPr>
              <a:t> on </a:t>
            </a:r>
            <a:r>
              <a:rPr lang="it-IT" altLang="it-IT" sz="3600" dirty="0" err="1">
                <a:latin typeface="Bahnschrift SemiBold SemiConden" panose="020B0502040204020203" pitchFamily="34" charset="0"/>
              </a:rPr>
              <a:t>behavioral</a:t>
            </a:r>
            <a:r>
              <a:rPr lang="it-IT" altLang="it-IT" sz="3600" dirty="0">
                <a:latin typeface="Bahnschrift SemiBold SemiConden" panose="020B0502040204020203" pitchFamily="34" charset="0"/>
              </a:rPr>
              <a:t> data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1836572-B244-D2D2-98E3-A493EE6DCDED}"/>
              </a:ext>
            </a:extLst>
          </p:cNvPr>
          <p:cNvSpPr txBox="1"/>
          <p:nvPr/>
        </p:nvSpPr>
        <p:spPr>
          <a:xfrm>
            <a:off x="759348" y="1105800"/>
            <a:ext cx="5898103" cy="464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Two </a:t>
            </a:r>
            <a:r>
              <a:rPr lang="it-IT" sz="2000" dirty="0" err="1">
                <a:latin typeface="Bahnschrift Light SemiCondensed" panose="020B0502040204020203" pitchFamily="34" charset="0"/>
              </a:rPr>
              <a:t>significant</a:t>
            </a:r>
            <a:r>
              <a:rPr lang="it-IT" sz="20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correlation</a:t>
            </a:r>
            <a:r>
              <a:rPr lang="it-IT" sz="20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results</a:t>
            </a:r>
            <a:r>
              <a:rPr lang="it-IT" sz="20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:</a:t>
            </a:r>
            <a:endParaRPr lang="en-US" sz="2000" dirty="0">
              <a:solidFill>
                <a:srgbClr val="000000"/>
              </a:solidFill>
              <a:latin typeface="Bahnschrift Light SemiCondensed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absolute value of the difference between </a:t>
            </a:r>
            <a:r>
              <a:rPr lang="en-US" sz="2000" dirty="0">
                <a:latin typeface="Bahnschrift Light SemiCondensed" panose="020B0502040204020203" pitchFamily="34" charset="0"/>
              </a:rPr>
              <a:t>reaction</a:t>
            </a:r>
            <a:r>
              <a:rPr lang="en-US" sz="20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000" dirty="0">
                <a:latin typeface="Bahnschrift Light SemiCondensed" panose="020B0502040204020203" pitchFamily="34" charset="0"/>
              </a:rPr>
              <a:t>times</a:t>
            </a:r>
            <a:r>
              <a:rPr lang="en-US" sz="20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and the </a:t>
            </a:r>
            <a:r>
              <a:rPr lang="en-US" sz="2000" dirty="0">
                <a:latin typeface="Bahnschrift Light SemiCondensed" panose="020B0502040204020203" pitchFamily="34" charset="0"/>
              </a:rPr>
              <a:t>divisibility</a:t>
            </a:r>
            <a:r>
              <a:rPr lang="en-US" sz="20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computed on the </a:t>
            </a:r>
            <a:r>
              <a:rPr lang="en-US" sz="2000" dirty="0">
                <a:latin typeface="Bahnschrift Light SemiCondensed" panose="020B0502040204020203" pitchFamily="34" charset="0"/>
              </a:rPr>
              <a:t>difference</a:t>
            </a:r>
            <a:r>
              <a:rPr lang="en-US" sz="20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000" dirty="0">
                <a:latin typeface="Bahnschrift Light SemiCondensed" panose="020B0502040204020203" pitchFamily="34" charset="0"/>
              </a:rPr>
              <a:t>matrices</a:t>
            </a:r>
            <a:r>
              <a:rPr lang="en-US" sz="20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, considering the two </a:t>
            </a:r>
            <a:r>
              <a:rPr lang="en-US" sz="2000" dirty="0">
                <a:latin typeface="Bahnschrift Light SemiCondensed" panose="020B0502040204020203" pitchFamily="34" charset="0"/>
              </a:rPr>
              <a:t>hemispheres</a:t>
            </a:r>
            <a:r>
              <a:rPr lang="en-US" sz="20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as classes (r = -0.338; p=0.05) 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Bahnschrift Light SemiCondensed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absolute value of the difference between </a:t>
            </a:r>
            <a:r>
              <a:rPr lang="en-US" sz="2000" dirty="0">
                <a:latin typeface="Bahnschrift Light SemiCondensed" panose="020B0502040204020203" pitchFamily="34" charset="0"/>
              </a:rPr>
              <a:t>reaction</a:t>
            </a:r>
            <a:r>
              <a:rPr lang="en-US" sz="20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000" dirty="0">
                <a:latin typeface="Bahnschrift Light SemiCondensed" panose="020B0502040204020203" pitchFamily="34" charset="0"/>
              </a:rPr>
              <a:t>times</a:t>
            </a:r>
            <a:r>
              <a:rPr lang="en-US" sz="20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and the </a:t>
            </a:r>
            <a:r>
              <a:rPr lang="en-US" sz="2000" dirty="0">
                <a:latin typeface="Bahnschrift Light SemiCondensed" panose="020B0502040204020203" pitchFamily="34" charset="0"/>
              </a:rPr>
              <a:t>divisibility</a:t>
            </a:r>
            <a:r>
              <a:rPr lang="en-US" sz="20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computed on the </a:t>
            </a:r>
            <a:r>
              <a:rPr lang="en-US" sz="2000" dirty="0">
                <a:latin typeface="Bahnschrift Light SemiCondensed" panose="020B0502040204020203" pitchFamily="34" charset="0"/>
              </a:rPr>
              <a:t>difference</a:t>
            </a:r>
            <a:r>
              <a:rPr lang="en-US" sz="20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000" dirty="0">
                <a:latin typeface="Bahnschrift Light SemiCondensed" panose="020B0502040204020203" pitchFamily="34" charset="0"/>
              </a:rPr>
              <a:t>matrices</a:t>
            </a:r>
            <a:r>
              <a:rPr lang="en-US" sz="20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, considering the </a:t>
            </a:r>
            <a:r>
              <a:rPr lang="en-US" sz="20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the</a:t>
            </a:r>
            <a:r>
              <a:rPr lang="en-US" sz="20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000" dirty="0">
                <a:latin typeface="Bahnschrift Light SemiCondensed" panose="020B0502040204020203" pitchFamily="34" charset="0"/>
              </a:rPr>
              <a:t>frontal</a:t>
            </a:r>
            <a:r>
              <a:rPr lang="en-US" sz="20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and </a:t>
            </a:r>
            <a:r>
              <a:rPr lang="en-US" sz="2000" dirty="0">
                <a:latin typeface="Bahnschrift Light SemiCondensed" panose="020B0502040204020203" pitchFamily="34" charset="0"/>
              </a:rPr>
              <a:t>parietal-occipital</a:t>
            </a:r>
            <a:r>
              <a:rPr lang="en-US" sz="20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000" dirty="0">
                <a:latin typeface="Bahnschrift Light SemiCondensed" panose="020B0502040204020203" pitchFamily="34" charset="0"/>
              </a:rPr>
              <a:t>lobes</a:t>
            </a:r>
            <a:r>
              <a:rPr lang="en-US" sz="20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as classes (r =-0.473; </a:t>
            </a:r>
            <a:r>
              <a:rPr lang="en-US" sz="2000" b="1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p=0.004</a:t>
            </a:r>
            <a:r>
              <a:rPr lang="en-US" sz="20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)</a:t>
            </a:r>
            <a:endParaRPr lang="it-IT" sz="2000" dirty="0">
              <a:solidFill>
                <a:srgbClr val="000000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27BAB69-1494-437C-4AE7-338423208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698"/>
          <a:stretch/>
        </p:blipFill>
        <p:spPr>
          <a:xfrm>
            <a:off x="44153" y="37612"/>
            <a:ext cx="632077" cy="74748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390A368-EE0C-BC69-56DE-AF1EC60FD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58" y="1198142"/>
            <a:ext cx="3533779" cy="233211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1084D71-492B-9D43-CF27-11D6EED672CF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0"/>
          <a:stretch/>
        </p:blipFill>
        <p:spPr>
          <a:xfrm>
            <a:off x="7668527" y="3616700"/>
            <a:ext cx="3533779" cy="2332115"/>
          </a:xfrm>
          <a:prstGeom prst="rect">
            <a:avLst/>
          </a:prstGeom>
        </p:spPr>
      </p:pic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E2AFEB89-EDB3-A18E-0BE2-E0455EE34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219824"/>
            <a:ext cx="4470400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E" altLang="it-IT" sz="1200" dirty="0">
                <a:solidFill>
                  <a:schemeClr val="bg1"/>
                </a:solidFill>
                <a:latin typeface="Book Antiqua" panose="02040602050305030304" pitchFamily="18" charset="0"/>
              </a:rPr>
              <a:t>Graph neural networks for classification and task-conditioned brain connectivity estimation of electrophysiological data</a:t>
            </a:r>
            <a:endParaRPr lang="it-IT" altLang="it-IT" sz="120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8600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436AB9BC-387A-A983-645A-180DB4F5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9627C1-78F8-4BD2-8A4C-F7F8D0EE1AA3}" type="datetime1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24/10/2022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2C2E056-8C68-8419-6F18-1E6E27E3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Pagina </a:t>
            </a:r>
            <a:fld id="{FDC0AA3D-2B18-4D25-85E7-F3B7B2B2C4BE}" type="slidenum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6FCF36D-2BC9-34AF-7241-2AF95DF0D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1518" y="409576"/>
            <a:ext cx="2653736" cy="747482"/>
          </a:xfrm>
        </p:spPr>
        <p:txBody>
          <a:bodyPr/>
          <a:lstStyle/>
          <a:p>
            <a:r>
              <a:rPr lang="it-IT" altLang="it-IT" sz="4400" dirty="0">
                <a:latin typeface="Bahnschrift SemiBold SemiConden" panose="020B0502040204020203" pitchFamily="34" charset="0"/>
              </a:rPr>
              <a:t>Conclusion</a:t>
            </a:r>
            <a:endParaRPr lang="it-IT" altLang="it-IT" sz="4000" dirty="0">
              <a:latin typeface="Bahnschrift SemiBold SemiConden" panose="020B0502040204020203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854211A-BF89-26C5-F4BA-F0BF7771E4CB}"/>
              </a:ext>
            </a:extLst>
          </p:cNvPr>
          <p:cNvSpPr txBox="1"/>
          <p:nvPr/>
        </p:nvSpPr>
        <p:spPr>
          <a:xfrm>
            <a:off x="177726" y="1518637"/>
            <a:ext cx="11226947" cy="3820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it-IT" sz="2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I proposed a </a:t>
            </a:r>
            <a:r>
              <a:rPr lang="en-US" sz="2200" dirty="0">
                <a:solidFill>
                  <a:schemeClr val="tx2"/>
                </a:solidFill>
                <a:latin typeface="Bahnschrift Light SemiCondensed" panose="020B0502040204020203" pitchFamily="34" charset="0"/>
              </a:rPr>
              <a:t>classification pipeline</a:t>
            </a:r>
            <a:r>
              <a:rPr lang="en-US" sz="2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based on </a:t>
            </a:r>
            <a:r>
              <a:rPr lang="en-US" sz="2200" dirty="0">
                <a:solidFill>
                  <a:schemeClr val="tx2"/>
                </a:solidFill>
                <a:latin typeface="Bahnschrift Light SemiCondensed" panose="020B0502040204020203" pitchFamily="34" charset="0"/>
              </a:rPr>
              <a:t>GNNs </a:t>
            </a:r>
            <a:r>
              <a:rPr lang="en-US" sz="2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and </a:t>
            </a:r>
            <a:r>
              <a:rPr lang="it-IT" sz="2200" dirty="0">
                <a:solidFill>
                  <a:schemeClr val="tx2"/>
                </a:solidFill>
                <a:latin typeface="Bahnschrift Light SemiCondensed" panose="020B0502040204020203" pitchFamily="34" charset="0"/>
              </a:rPr>
              <a:t>meaningful features </a:t>
            </a:r>
            <a:r>
              <a:rPr lang="it-IT" sz="2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that shows better classification accuracies than the baseline, effectively classifying some challenging human EEG data that only differ for the social component of the stimulus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endParaRPr lang="it-IT" sz="1050" dirty="0">
              <a:solidFill>
                <a:srgbClr val="000000"/>
              </a:solidFill>
              <a:latin typeface="Bahnschrift Light SemiCondensed" panose="020B0502040204020203" pitchFamily="34" charset="0"/>
            </a:endParaRP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I developed an </a:t>
            </a:r>
            <a:r>
              <a:rPr lang="en-US" sz="2200" dirty="0">
                <a:solidFill>
                  <a:schemeClr val="tx2"/>
                </a:solidFill>
                <a:latin typeface="Bahnschrift Light SemiCondensed" panose="020B0502040204020203" pitchFamily="34" charset="0"/>
              </a:rPr>
              <a:t>automatic mechanism </a:t>
            </a:r>
            <a:r>
              <a:rPr lang="en-US" sz="2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for </a:t>
            </a:r>
            <a:r>
              <a:rPr lang="en-US" sz="2200" dirty="0">
                <a:solidFill>
                  <a:schemeClr val="tx2"/>
                </a:solidFill>
                <a:latin typeface="Bahnschrift Light SemiCondensed" panose="020B0502040204020203" pitchFamily="34" charset="0"/>
              </a:rPr>
              <a:t>graph structure learning </a:t>
            </a:r>
            <a:r>
              <a:rPr lang="en-US" sz="2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to avoid any arbitrariness in the choice of graph edges. This also improves the </a:t>
            </a:r>
            <a:r>
              <a:rPr lang="en-US" sz="2200" dirty="0">
                <a:solidFill>
                  <a:schemeClr val="tx2"/>
                </a:solidFill>
                <a:latin typeface="Bahnschrift Light SemiCondensed" panose="020B0502040204020203" pitchFamily="34" charset="0"/>
              </a:rPr>
              <a:t>interpretability</a:t>
            </a:r>
            <a:r>
              <a:rPr lang="en-US" sz="2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of the results, as shown by the </a:t>
            </a:r>
            <a:r>
              <a:rPr lang="en-US" sz="2200" dirty="0">
                <a:latin typeface="Bahnschrift Light SemiCondensed" panose="020B0502040204020203" pitchFamily="34" charset="0"/>
              </a:rPr>
              <a:t>physiologically meaningful </a:t>
            </a:r>
            <a:r>
              <a:rPr lang="en-US" sz="2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results in terms of learned matrices and by the </a:t>
            </a:r>
            <a:r>
              <a:rPr lang="en-US" sz="2200" dirty="0">
                <a:latin typeface="Bahnschrift Light SemiCondensed" panose="020B0502040204020203" pitchFamily="34" charset="0"/>
              </a:rPr>
              <a:t>significant correlations</a:t>
            </a:r>
            <a:r>
              <a:rPr lang="en-US" sz="2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between graph indices and behavioral data</a:t>
            </a:r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E33B68BC-04B4-1682-DE92-C72BF9F95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219824"/>
            <a:ext cx="4470400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E" altLang="it-IT" sz="1200" dirty="0">
                <a:solidFill>
                  <a:schemeClr val="bg1"/>
                </a:solidFill>
                <a:latin typeface="Book Antiqua" panose="02040602050305030304" pitchFamily="18" charset="0"/>
              </a:rPr>
              <a:t>Graph neural networks for classification and task-conditioned brain connectivity estimation of electrophysiological data</a:t>
            </a:r>
            <a:endParaRPr lang="it-IT" altLang="it-IT" sz="120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8CA30C8E-428A-9BDD-9F5E-D19366A29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698"/>
          <a:stretch/>
        </p:blipFill>
        <p:spPr>
          <a:xfrm>
            <a:off x="44153" y="37612"/>
            <a:ext cx="632077" cy="74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49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436AB9BC-387A-A983-645A-180DB4F5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9627C1-78F8-4BD2-8A4C-F7F8D0EE1AA3}" type="datetime1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24/10/2022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2C2E056-8C68-8419-6F18-1E6E27E3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Pagina </a:t>
            </a:r>
            <a:fld id="{FDC0AA3D-2B18-4D25-85E7-F3B7B2B2C4BE}" type="slidenum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6FCF36D-2BC9-34AF-7241-2AF95DF0D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0883" y="324733"/>
            <a:ext cx="1840797" cy="747482"/>
          </a:xfrm>
        </p:spPr>
        <p:txBody>
          <a:bodyPr/>
          <a:lstStyle/>
          <a:p>
            <a:r>
              <a:rPr lang="it-IT" altLang="it-IT" sz="4400" dirty="0">
                <a:latin typeface="Bahnschrift SemiBold SemiConden" panose="020B0502040204020203" pitchFamily="34" charset="0"/>
              </a:rPr>
              <a:t>Novelty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050A352-217E-34BA-1D54-B6141B1C8F34}"/>
              </a:ext>
            </a:extLst>
          </p:cNvPr>
          <p:cNvSpPr txBox="1"/>
          <p:nvPr/>
        </p:nvSpPr>
        <p:spPr>
          <a:xfrm>
            <a:off x="949540" y="1485936"/>
            <a:ext cx="10292919" cy="3886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The choice of expressive and meaningful </a:t>
            </a:r>
            <a:r>
              <a:rPr lang="en-US" sz="2200" dirty="0">
                <a:latin typeface="Bahnschrift Light SemiCondensed" panose="020B0502040204020203" pitchFamily="34" charset="0"/>
              </a:rPr>
              <a:t>node features</a:t>
            </a:r>
            <a:r>
              <a:rPr lang="en-US" sz="2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, never used before in the literature, leading to </a:t>
            </a:r>
            <a:r>
              <a:rPr lang="en-US" sz="2200" dirty="0">
                <a:latin typeface="Bahnschrift Light SemiCondensed" panose="020B0502040204020203" pitchFamily="34" charset="0"/>
              </a:rPr>
              <a:t>better classification accuracies 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The development of an </a:t>
            </a:r>
            <a:r>
              <a:rPr lang="en-US" sz="2200" dirty="0">
                <a:latin typeface="Bahnschrift Light SemiCondensed" panose="020B0502040204020203" pitchFamily="34" charset="0"/>
              </a:rPr>
              <a:t>automatic graph-structure learning mechanism </a:t>
            </a:r>
            <a:r>
              <a:rPr lang="en-US" sz="2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to improve the </a:t>
            </a:r>
            <a:r>
              <a:rPr lang="en-US" sz="2200" dirty="0">
                <a:latin typeface="Bahnschrift Light SemiCondensed" panose="020B0502040204020203" pitchFamily="34" charset="0"/>
              </a:rPr>
              <a:t>interpretability</a:t>
            </a:r>
            <a:r>
              <a:rPr lang="en-US" sz="2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of the results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The application to a particularly </a:t>
            </a:r>
            <a:r>
              <a:rPr lang="en-US" sz="2200" dirty="0">
                <a:latin typeface="Bahnschrift Light SemiCondensed" panose="020B0502040204020203" pitchFamily="34" charset="0"/>
              </a:rPr>
              <a:t>challenging dataset</a:t>
            </a:r>
            <a:r>
              <a:rPr lang="en-US" sz="2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, significantly different from the previous literature targets, and the quantitative (</a:t>
            </a:r>
            <a:r>
              <a:rPr lang="en-US" sz="2200" dirty="0">
                <a:latin typeface="Bahnschrift Light SemiCondensed" panose="020B0502040204020203" pitchFamily="34" charset="0"/>
              </a:rPr>
              <a:t>statistical</a:t>
            </a:r>
            <a:r>
              <a:rPr lang="en-US" sz="2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) analysis which returned results </a:t>
            </a:r>
            <a:r>
              <a:rPr lang="en-US" sz="2200" dirty="0">
                <a:latin typeface="Bahnschrift Light SemiCondensed" panose="020B0502040204020203" pitchFamily="34" charset="0"/>
              </a:rPr>
              <a:t>physiologically meaningful</a:t>
            </a:r>
            <a:r>
              <a:rPr lang="en-US" sz="22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.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FB022A3-5F02-3AF7-CD00-9452D1FE1B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698"/>
          <a:stretch/>
        </p:blipFill>
        <p:spPr>
          <a:xfrm>
            <a:off x="44153" y="37612"/>
            <a:ext cx="632077" cy="747482"/>
          </a:xfrm>
          <a:prstGeom prst="rect">
            <a:avLst/>
          </a:prstGeom>
        </p:spPr>
      </p:pic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38EF983-AD00-9BD6-FA22-75D77B50F13F}"/>
              </a:ext>
            </a:extLst>
          </p:cNvPr>
          <p:cNvSpPr txBox="1">
            <a:spLocks/>
          </p:cNvSpPr>
          <p:nvPr/>
        </p:nvSpPr>
        <p:spPr bwMode="auto">
          <a:xfrm>
            <a:off x="1828800" y="6219824"/>
            <a:ext cx="447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E" altLang="it-IT" sz="1200">
                <a:solidFill>
                  <a:schemeClr val="bg1"/>
                </a:solidFill>
                <a:latin typeface="Book Antiqua" panose="02040602050305030304" pitchFamily="18" charset="0"/>
              </a:rPr>
              <a:t>Graph neural networks for classification and task-conditioned brain connectivity estimation of electrophysiological data</a:t>
            </a:r>
            <a:endParaRPr lang="it-IT" altLang="it-IT" sz="120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9310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B7DF0820-B546-98C1-74C0-65469EB77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grpSp>
        <p:nvGrpSpPr>
          <p:cNvPr id="5" name="Group 17">
            <a:extLst>
              <a:ext uri="{FF2B5EF4-FFF2-40B4-BE49-F238E27FC236}">
                <a16:creationId xmlns:a16="http://schemas.microsoft.com/office/drawing/2014/main" id="{809BBCB9-DE86-7E05-7723-24C65D00C39D}"/>
              </a:ext>
            </a:extLst>
          </p:cNvPr>
          <p:cNvGrpSpPr>
            <a:grpSpLocks/>
          </p:cNvGrpSpPr>
          <p:nvPr/>
        </p:nvGrpSpPr>
        <p:grpSpPr bwMode="auto">
          <a:xfrm>
            <a:off x="0" y="2759075"/>
            <a:ext cx="12192000" cy="4098925"/>
            <a:chOff x="0" y="1738"/>
            <a:chExt cx="5760" cy="2582"/>
          </a:xfrm>
        </p:grpSpPr>
        <p:pic>
          <p:nvPicPr>
            <p:cNvPr id="6" name="Picture 15">
              <a:extLst>
                <a:ext uri="{FF2B5EF4-FFF2-40B4-BE49-F238E27FC236}">
                  <a16:creationId xmlns:a16="http://schemas.microsoft.com/office/drawing/2014/main" id="{180A4E61-5588-6DB4-D59E-24F1F6D56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6">
              <a:extLst>
                <a:ext uri="{FF2B5EF4-FFF2-40B4-BE49-F238E27FC236}">
                  <a16:creationId xmlns:a16="http://schemas.microsoft.com/office/drawing/2014/main" id="{3E03E97B-5576-212E-FD91-3898752485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3">
            <a:extLst>
              <a:ext uri="{FF2B5EF4-FFF2-40B4-BE49-F238E27FC236}">
                <a16:creationId xmlns:a16="http://schemas.microsoft.com/office/drawing/2014/main" id="{E935DF62-705C-B6F6-619D-0AF876AA93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00572" y="952740"/>
            <a:ext cx="10190855" cy="1072958"/>
          </a:xfrm>
        </p:spPr>
        <p:txBody>
          <a:bodyPr anchor="t">
            <a:noAutofit/>
          </a:bodyPr>
          <a:lstStyle/>
          <a:p>
            <a:pPr algn="l"/>
            <a:r>
              <a:rPr lang="en-IE" altLang="it-IT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Thank you for your kind attention!</a:t>
            </a:r>
          </a:p>
        </p:txBody>
      </p:sp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ADE05186-0FC9-7903-224B-4502896BD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672" y="3822796"/>
            <a:ext cx="3181041" cy="97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81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436AB9BC-387A-A983-645A-180DB4F5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9627C1-78F8-4BD2-8A4C-F7F8D0EE1AA3}" type="datetime1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24/10/2022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2C2E056-8C68-8419-6F18-1E6E27E3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Pagina </a:t>
            </a:r>
            <a:fld id="{FDC0AA3D-2B18-4D25-85E7-F3B7B2B2C4BE}" type="slidenum">
              <a:rPr lang="it-IT" altLang="it-IT" smtClean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it-IT" altLang="it-IT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6FCF36D-2BC9-34AF-7241-2AF95DF0D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8017" y="409576"/>
            <a:ext cx="6954647" cy="504825"/>
          </a:xfrm>
        </p:spPr>
        <p:txBody>
          <a:bodyPr/>
          <a:lstStyle/>
          <a:p>
            <a:r>
              <a:rPr lang="it-IT" altLang="it-IT" sz="3600" dirty="0" err="1">
                <a:latin typeface="Bahnschrift SemiBold SemiConden" panose="020B0502040204020203" pitchFamily="34" charset="0"/>
              </a:rPr>
              <a:t>Graph</a:t>
            </a:r>
            <a:r>
              <a:rPr lang="it-IT" altLang="it-IT" sz="3600" dirty="0">
                <a:latin typeface="Bahnschrift SemiBold SemiConden" panose="020B0502040204020203" pitchFamily="34" charset="0"/>
              </a:rPr>
              <a:t> </a:t>
            </a:r>
            <a:r>
              <a:rPr lang="it-IT" altLang="it-IT" sz="3600" dirty="0" err="1">
                <a:latin typeface="Bahnschrift SemiBold SemiConden" panose="020B0502040204020203" pitchFamily="34" charset="0"/>
              </a:rPr>
              <a:t>neural</a:t>
            </a:r>
            <a:r>
              <a:rPr lang="it-IT" altLang="it-IT" sz="3600" dirty="0">
                <a:latin typeface="Bahnschrift SemiBold SemiConden" panose="020B0502040204020203" pitchFamily="34" charset="0"/>
              </a:rPr>
              <a:t> networks – </a:t>
            </a:r>
            <a:r>
              <a:rPr lang="it-IT" altLang="it-IT" sz="3600" dirty="0" err="1">
                <a:latin typeface="Bahnschrift SemiBold SemiConden" panose="020B0502040204020203" pitchFamily="34" charset="0"/>
              </a:rPr>
              <a:t>Introduction</a:t>
            </a:r>
            <a:endParaRPr lang="it-IT" altLang="it-IT" sz="3600" dirty="0">
              <a:latin typeface="Bahnschrift SemiBold SemiConden" panose="020B0502040204020203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C81B409-F21A-0C20-CE30-FA1E19DDC6C3}"/>
              </a:ext>
            </a:extLst>
          </p:cNvPr>
          <p:cNvSpPr txBox="1"/>
          <p:nvPr/>
        </p:nvSpPr>
        <p:spPr>
          <a:xfrm>
            <a:off x="1276528" y="1164470"/>
            <a:ext cx="6465646" cy="4529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it-IT" sz="28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Increasing</a:t>
            </a:r>
            <a:r>
              <a:rPr lang="it-IT" sz="28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number</a:t>
            </a:r>
            <a:r>
              <a:rPr lang="it-IT" sz="28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of fields </a:t>
            </a:r>
            <a:r>
              <a:rPr lang="it-IT" sz="28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based</a:t>
            </a:r>
            <a:r>
              <a:rPr lang="it-IT" sz="28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on </a:t>
            </a:r>
            <a:r>
              <a:rPr lang="it-IT" sz="2800" dirty="0" err="1">
                <a:latin typeface="Bahnschrift Light SemiCondensed" panose="020B0502040204020203" pitchFamily="34" charset="0"/>
              </a:rPr>
              <a:t>graph-structured</a:t>
            </a:r>
            <a:r>
              <a:rPr lang="it-IT" sz="28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data (social networks, </a:t>
            </a:r>
            <a:r>
              <a:rPr lang="it-IT" sz="28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chemistry</a:t>
            </a:r>
            <a:r>
              <a:rPr lang="it-IT" sz="28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, </a:t>
            </a:r>
            <a:r>
              <a:rPr lang="it-IT" sz="28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neuroscience</a:t>
            </a:r>
            <a:r>
              <a:rPr lang="it-IT" sz="28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it-IT" sz="28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Extension of the </a:t>
            </a:r>
            <a:r>
              <a:rPr lang="it-IT" sz="28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classical</a:t>
            </a:r>
            <a:r>
              <a:rPr lang="it-IT" sz="28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</a:t>
            </a:r>
            <a:r>
              <a:rPr lang="it-IT" sz="2800" dirty="0" err="1">
                <a:latin typeface="Bahnschrift Light SemiCondensed" panose="020B0502040204020203" pitchFamily="34" charset="0"/>
              </a:rPr>
              <a:t>convolution</a:t>
            </a:r>
            <a:r>
              <a:rPr lang="it-IT" sz="28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operation</a:t>
            </a:r>
            <a:r>
              <a:rPr lang="it-IT" sz="28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to </a:t>
            </a:r>
            <a:r>
              <a:rPr lang="it-IT" sz="28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graphs</a:t>
            </a:r>
            <a:endParaRPr lang="it-IT" sz="2800" dirty="0">
              <a:solidFill>
                <a:srgbClr val="000000"/>
              </a:solidFill>
              <a:latin typeface="Bahnschrift Light SemiCondensed" panose="020B0502040204020203" pitchFamily="34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it-IT" sz="28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Spatial</a:t>
            </a:r>
            <a:r>
              <a:rPr lang="it-IT" sz="28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convolutions</a:t>
            </a:r>
            <a:endParaRPr lang="it-IT" sz="2800" dirty="0">
              <a:solidFill>
                <a:srgbClr val="000000"/>
              </a:solidFill>
              <a:latin typeface="Bahnschrift Light SemiCondensed" panose="020B0502040204020203" pitchFamily="34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it-IT" sz="28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Spectral</a:t>
            </a:r>
            <a:r>
              <a:rPr lang="it-IT" sz="28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convolutions</a:t>
            </a:r>
            <a:endParaRPr lang="it-IT" sz="2800" dirty="0">
              <a:solidFill>
                <a:srgbClr val="000000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812F6F34-18BD-5FE8-0F4C-7B193C81F4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698"/>
          <a:stretch/>
        </p:blipFill>
        <p:spPr>
          <a:xfrm>
            <a:off x="44153" y="37612"/>
            <a:ext cx="632077" cy="747482"/>
          </a:xfrm>
          <a:prstGeom prst="rect">
            <a:avLst/>
          </a:prstGeom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F96ED7CC-D7ED-9BF6-B060-986C214DB279}"/>
              </a:ext>
            </a:extLst>
          </p:cNvPr>
          <p:cNvGrpSpPr/>
          <p:nvPr/>
        </p:nvGrpSpPr>
        <p:grpSpPr>
          <a:xfrm>
            <a:off x="8231769" y="914401"/>
            <a:ext cx="3551662" cy="4858026"/>
            <a:chOff x="8473440" y="914401"/>
            <a:chExt cx="3551662" cy="4858026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C55FA2A9-B939-0975-6A45-946793901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r="57148" b="14316"/>
            <a:stretch/>
          </p:blipFill>
          <p:spPr>
            <a:xfrm>
              <a:off x="8473440" y="914401"/>
              <a:ext cx="2438502" cy="2202515"/>
            </a:xfrm>
            <a:prstGeom prst="rect">
              <a:avLst/>
            </a:prstGeom>
          </p:spPr>
        </p:pic>
        <p:pic>
          <p:nvPicPr>
            <p:cNvPr id="1026" name="Picture 2" descr="Spatial Graph ConvNets | NTU Graph Deep Learning Lab">
              <a:extLst>
                <a:ext uri="{FF2B5EF4-FFF2-40B4-BE49-F238E27FC236}">
                  <a16:creationId xmlns:a16="http://schemas.microsoft.com/office/drawing/2014/main" id="{A6137618-984E-D3C1-25D4-D8A2D70B80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00" t="4282" r="5167" b="17759"/>
            <a:stretch/>
          </p:blipFill>
          <p:spPr bwMode="auto">
            <a:xfrm>
              <a:off x="8473440" y="3741084"/>
              <a:ext cx="2442032" cy="2031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5A7D893F-BA9F-C1C9-07FC-64BAEEB39CC7}"/>
                </a:ext>
              </a:extLst>
            </p:cNvPr>
            <p:cNvCxnSpPr>
              <a:cxnSpLocks/>
            </p:cNvCxnSpPr>
            <p:nvPr/>
          </p:nvCxnSpPr>
          <p:spPr>
            <a:xfrm>
              <a:off x="9631934" y="3116916"/>
              <a:ext cx="0" cy="50800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D395A20B-E586-C2AF-8950-DB042B5CC83E}"/>
                </a:ext>
              </a:extLst>
            </p:cNvPr>
            <p:cNvSpPr txBox="1"/>
            <p:nvPr/>
          </p:nvSpPr>
          <p:spPr>
            <a:xfrm>
              <a:off x="9798782" y="3186250"/>
              <a:ext cx="2226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>
                  <a:solidFill>
                    <a:prstClr val="black"/>
                  </a:solidFill>
                  <a:latin typeface="Bahnschrift SemiBold" panose="020B0502040204020203" pitchFamily="34" charset="0"/>
                </a:rPr>
                <a:t>Graph</a:t>
              </a:r>
              <a:r>
                <a:rPr lang="it-IT" dirty="0">
                  <a:solidFill>
                    <a:prstClr val="black"/>
                  </a:solidFill>
                  <a:latin typeface="Bahnschrift SemiBold" panose="020B0502040204020203" pitchFamily="34" charset="0"/>
                </a:rPr>
                <a:t> </a:t>
              </a:r>
              <a:r>
                <a:rPr lang="it-IT" dirty="0" err="1">
                  <a:solidFill>
                    <a:prstClr val="black"/>
                  </a:solidFill>
                  <a:latin typeface="Bahnschrift SemiBold" panose="020B0502040204020203" pitchFamily="34" charset="0"/>
                </a:rPr>
                <a:t>convolution</a:t>
              </a:r>
              <a:endParaRPr lang="it-IT" dirty="0">
                <a:solidFill>
                  <a:prstClr val="black"/>
                </a:solidFill>
                <a:latin typeface="Bahnschrift SemiBold" panose="020B0502040204020203" pitchFamily="34" charset="0"/>
              </a:endParaRPr>
            </a:p>
          </p:txBody>
        </p:sp>
      </p:grp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046EF2E8-C1C1-5092-36D7-F2AA65429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219824"/>
            <a:ext cx="4470400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E" altLang="it-IT" sz="1200" dirty="0">
                <a:solidFill>
                  <a:schemeClr val="bg1"/>
                </a:solidFill>
                <a:latin typeface="Book Antiqua" panose="02040602050305030304" pitchFamily="18" charset="0"/>
              </a:rPr>
              <a:t>Graph neural networks for classification and task-conditioned brain connectivity estimation of electrophysiological data</a:t>
            </a:r>
            <a:endParaRPr lang="it-IT" altLang="it-IT" sz="120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8184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436AB9BC-387A-A983-645A-180DB4F5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9627C1-78F8-4BD2-8A4C-F7F8D0EE1AA3}" type="datetime1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24/10/2022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2C2E056-8C68-8419-6F18-1E6E27E3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Pagina </a:t>
            </a:r>
            <a:fld id="{FDC0AA3D-2B18-4D25-85E7-F3B7B2B2C4BE}" type="slidenum">
              <a:rPr lang="it-IT" altLang="it-IT" smtClean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it-IT" altLang="it-IT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6FCF36D-2BC9-34AF-7241-2AF95DF0D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3860" y="409576"/>
            <a:ext cx="7853740" cy="504825"/>
          </a:xfrm>
        </p:spPr>
        <p:txBody>
          <a:bodyPr/>
          <a:lstStyle/>
          <a:p>
            <a:r>
              <a:rPr lang="it-IT" altLang="it-IT" sz="3600" dirty="0">
                <a:latin typeface="Bahnschrift SemiBold SemiConden" panose="020B0502040204020203" pitchFamily="34" charset="0"/>
              </a:rPr>
              <a:t>Scalp electroencephalography (EEG)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C81B409-F21A-0C20-CE30-FA1E19DDC6C3}"/>
              </a:ext>
            </a:extLst>
          </p:cNvPr>
          <p:cNvSpPr txBox="1"/>
          <p:nvPr/>
        </p:nvSpPr>
        <p:spPr>
          <a:xfrm>
            <a:off x="914400" y="1204384"/>
            <a:ext cx="6854518" cy="444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it-IT" sz="24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Measures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electrical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signals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of the brain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it-IT" sz="2400" b="1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Advantages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it-IT" sz="2400" dirty="0">
                <a:latin typeface="Bahnschrift Light SemiCondensed" panose="020B0502040204020203" pitchFamily="34" charset="0"/>
              </a:rPr>
              <a:t>Non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invasive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Cost </a:t>
            </a:r>
            <a:r>
              <a:rPr lang="it-IT" sz="2400" dirty="0" err="1">
                <a:latin typeface="Bahnschrift Light SemiCondensed" panose="020B0502040204020203" pitchFamily="34" charset="0"/>
              </a:rPr>
              <a:t>effective</a:t>
            </a:r>
            <a:endParaRPr lang="it-IT" sz="2400" dirty="0">
              <a:latin typeface="Bahnschrift Light SemiCondensed" panose="020B0502040204020203" pitchFamily="34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it-IT" sz="2400" dirty="0">
                <a:latin typeface="Bahnschrift Light SemiCondensed" panose="020B0502040204020203" pitchFamily="34" charset="0"/>
              </a:rPr>
              <a:t>Excellent time resolution</a:t>
            </a:r>
            <a:endParaRPr lang="it-IT" sz="2400" dirty="0">
              <a:solidFill>
                <a:srgbClr val="000000"/>
              </a:solidFill>
              <a:latin typeface="Bahnschrift Light SemiCondensed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it-IT" sz="2400" b="1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Limitations</a:t>
            </a:r>
            <a:r>
              <a:rPr lang="it-IT" sz="2400" b="1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Sensitive to </a:t>
            </a:r>
            <a:r>
              <a:rPr lang="it-IT" sz="2400" dirty="0" err="1">
                <a:latin typeface="Bahnschrift Light SemiCondensed" panose="020B0502040204020203" pitchFamily="34" charset="0"/>
              </a:rPr>
              <a:t>noise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and </a:t>
            </a:r>
            <a:r>
              <a:rPr lang="it-IT" sz="2400" dirty="0" err="1">
                <a:latin typeface="Bahnschrift Light SemiCondensed" panose="020B0502040204020203" pitchFamily="34" charset="0"/>
              </a:rPr>
              <a:t>artifacts</a:t>
            </a:r>
            <a:endParaRPr lang="it-IT" sz="2400" dirty="0">
              <a:latin typeface="Bahnschrift Light SemiCondensed" panose="020B0502040204020203" pitchFamily="34" charset="0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Spatial </a:t>
            </a:r>
            <a:r>
              <a:rPr lang="it-IT" sz="2400" dirty="0">
                <a:latin typeface="Bahnschrift Light SemiCondensed" panose="020B0502040204020203" pitchFamily="34" charset="0"/>
              </a:rPr>
              <a:t>blur</a:t>
            </a: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812F6F34-18BD-5FE8-0F4C-7B193C81F4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698"/>
          <a:stretch/>
        </p:blipFill>
        <p:spPr>
          <a:xfrm>
            <a:off x="44153" y="37612"/>
            <a:ext cx="632077" cy="74748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48B0FD9-7E1A-3DD9-4957-D08F2FF421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857"/>
          <a:stretch/>
        </p:blipFill>
        <p:spPr>
          <a:xfrm>
            <a:off x="8331200" y="1311409"/>
            <a:ext cx="2937251" cy="4235180"/>
          </a:xfrm>
          <a:prstGeom prst="rect">
            <a:avLst/>
          </a:prstGeom>
        </p:spPr>
      </p:pic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B04D9DC8-DAE8-A52C-BCF7-919B651BF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219824"/>
            <a:ext cx="4470400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E" altLang="it-IT" sz="1200" dirty="0">
                <a:solidFill>
                  <a:schemeClr val="bg1"/>
                </a:solidFill>
                <a:latin typeface="Book Antiqua" panose="02040602050305030304" pitchFamily="18" charset="0"/>
              </a:rPr>
              <a:t>Graph neural networks for classification and task-conditioned brain connectivity estimation of electrophysiological data</a:t>
            </a:r>
            <a:endParaRPr lang="it-IT" altLang="it-IT" sz="120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5831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436AB9BC-387A-A983-645A-180DB4F5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9627C1-78F8-4BD2-8A4C-F7F8D0EE1AA3}" type="datetime1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24/10/2022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2C2E056-8C68-8419-6F18-1E6E27E3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Pagina </a:t>
            </a:r>
            <a:fld id="{FDC0AA3D-2B18-4D25-85E7-F3B7B2B2C4BE}" type="slidenum">
              <a:rPr lang="it-IT" altLang="it-IT" smtClean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it-IT" altLang="it-IT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6FCF36D-2BC9-34AF-7241-2AF95DF0D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2534" y="409576"/>
            <a:ext cx="3781200" cy="504825"/>
          </a:xfrm>
        </p:spPr>
        <p:txBody>
          <a:bodyPr/>
          <a:lstStyle/>
          <a:p>
            <a:r>
              <a:rPr lang="it-IT" altLang="it-IT" sz="4000" dirty="0">
                <a:latin typeface="Bahnschrift SemiBold SemiConden" panose="020B0502040204020203" pitchFamily="34" charset="0"/>
              </a:rPr>
              <a:t>Aims of the thesis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854211A-BF89-26C5-F4BA-F0BF7771E4CB}"/>
              </a:ext>
            </a:extLst>
          </p:cNvPr>
          <p:cNvSpPr txBox="1"/>
          <p:nvPr/>
        </p:nvSpPr>
        <p:spPr>
          <a:xfrm>
            <a:off x="1034248" y="1293989"/>
            <a:ext cx="10560344" cy="50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General aim: to investigate the </a:t>
            </a:r>
            <a:r>
              <a:rPr lang="it-IT" sz="2400" dirty="0">
                <a:solidFill>
                  <a:schemeClr val="tx2"/>
                </a:solidFill>
                <a:latin typeface="Bahnschrift Light SemiCondensed" panose="020B0502040204020203" pitchFamily="34" charset="0"/>
              </a:rPr>
              <a:t>effectiveness of GNN applied to real EEG data 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collected in human subjects. </a:t>
            </a:r>
          </a:p>
          <a:p>
            <a:pPr>
              <a:lnSpc>
                <a:spcPct val="150000"/>
              </a:lnSpc>
            </a:pP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Specific aims:</a:t>
            </a:r>
          </a:p>
          <a:p>
            <a:pPr lvl="1">
              <a:lnSpc>
                <a:spcPct val="150000"/>
              </a:lnSpc>
            </a:pP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1. </a:t>
            </a:r>
            <a:r>
              <a:rPr lang="en-US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to build an effective </a:t>
            </a:r>
            <a:r>
              <a:rPr lang="en-US" sz="2400" dirty="0">
                <a:solidFill>
                  <a:schemeClr val="tx2"/>
                </a:solidFill>
                <a:latin typeface="Bahnschrift Light SemiCondensed" panose="020B0502040204020203" pitchFamily="34" charset="0"/>
              </a:rPr>
              <a:t>classification pipeline</a:t>
            </a:r>
            <a:r>
              <a:rPr lang="en-US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based on </a:t>
            </a:r>
            <a:r>
              <a:rPr lang="en-US" sz="2400" dirty="0">
                <a:solidFill>
                  <a:schemeClr val="tx2"/>
                </a:solidFill>
                <a:latin typeface="Bahnschrift Light SemiCondensed" panose="020B0502040204020203" pitchFamily="34" charset="0"/>
              </a:rPr>
              <a:t>GNN architectures </a:t>
            </a:r>
            <a:r>
              <a:rPr lang="en-US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and </a:t>
            </a:r>
            <a:r>
              <a:rPr lang="it-IT" sz="2400" dirty="0">
                <a:solidFill>
                  <a:schemeClr val="tx2"/>
                </a:solidFill>
                <a:latin typeface="Bahnschrift Light SemiCondensed" panose="020B0502040204020203" pitchFamily="34" charset="0"/>
              </a:rPr>
              <a:t>meaningful features extraction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2. </a:t>
            </a:r>
            <a:r>
              <a:rPr lang="en-US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to develop an </a:t>
            </a:r>
            <a:r>
              <a:rPr lang="en-US" sz="2400" dirty="0">
                <a:solidFill>
                  <a:schemeClr val="tx2"/>
                </a:solidFill>
                <a:latin typeface="Bahnschrift Light SemiCondensed" panose="020B0502040204020203" pitchFamily="34" charset="0"/>
              </a:rPr>
              <a:t>automatic mechanism </a:t>
            </a:r>
            <a:r>
              <a:rPr lang="en-US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for </a:t>
            </a:r>
            <a:r>
              <a:rPr lang="en-US" sz="2400" dirty="0">
                <a:solidFill>
                  <a:schemeClr val="tx2"/>
                </a:solidFill>
                <a:latin typeface="Bahnschrift Light SemiCondensed" panose="020B0502040204020203" pitchFamily="34" charset="0"/>
              </a:rPr>
              <a:t>graph structure learning </a:t>
            </a:r>
            <a:r>
              <a:rPr lang="en-US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to avoid the arbitrariness of the choice about graph edges, with the purpose to improve the </a:t>
            </a:r>
            <a:r>
              <a:rPr lang="en-US" sz="2400" dirty="0">
                <a:solidFill>
                  <a:schemeClr val="tx2"/>
                </a:solidFill>
                <a:latin typeface="Bahnschrift Light SemiCondensed" panose="020B0502040204020203" pitchFamily="34" charset="0"/>
              </a:rPr>
              <a:t>interpretability</a:t>
            </a:r>
            <a:r>
              <a:rPr lang="en-US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of the results.</a:t>
            </a:r>
          </a:p>
          <a:p>
            <a:pPr lvl="1"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8CA30C8E-428A-9BDD-9F5E-D19366A29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698"/>
          <a:stretch/>
        </p:blipFill>
        <p:spPr>
          <a:xfrm>
            <a:off x="44153" y="37612"/>
            <a:ext cx="632077" cy="747482"/>
          </a:xfrm>
          <a:prstGeom prst="rect">
            <a:avLst/>
          </a:prstGeom>
        </p:spPr>
      </p:pic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CF6171CC-62DE-2A11-0745-92F5A3497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219824"/>
            <a:ext cx="4470400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E" altLang="it-IT" sz="1200" dirty="0">
                <a:solidFill>
                  <a:schemeClr val="bg1"/>
                </a:solidFill>
                <a:latin typeface="Book Antiqua" panose="02040602050305030304" pitchFamily="18" charset="0"/>
              </a:rPr>
              <a:t>Graph neural networks for classification and task-conditioned brain connectivity estimation of electrophysiological data</a:t>
            </a:r>
            <a:endParaRPr lang="it-IT" altLang="it-IT" sz="120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098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436AB9BC-387A-A983-645A-180DB4F5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9627C1-78F8-4BD2-8A4C-F7F8D0EE1AA3}" type="datetime1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24/10/2022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2C2E056-8C68-8419-6F18-1E6E27E3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Pagina </a:t>
            </a:r>
            <a:fld id="{FDC0AA3D-2B18-4D25-85E7-F3B7B2B2C4BE}" type="slidenum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it-IT" altLang="it-IT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6FCF36D-2BC9-34AF-7241-2AF95DF0D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18332" y="409576"/>
            <a:ext cx="4070414" cy="591585"/>
          </a:xfrm>
        </p:spPr>
        <p:txBody>
          <a:bodyPr/>
          <a:lstStyle/>
          <a:p>
            <a:r>
              <a:rPr lang="it-IT" altLang="it-IT" sz="4000" dirty="0">
                <a:latin typeface="Bahnschrift SemiBold SemiConden" panose="020B0502040204020203" pitchFamily="34" charset="0"/>
              </a:rPr>
              <a:t>Dataset description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4272B0-2849-BF7B-4C35-BE6F8E841C24}"/>
              </a:ext>
            </a:extLst>
          </p:cNvPr>
          <p:cNvSpPr txBox="1"/>
          <p:nvPr/>
        </p:nvSpPr>
        <p:spPr>
          <a:xfrm>
            <a:off x="7032589" y="4898595"/>
            <a:ext cx="5297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Healthy subjects: 47</a:t>
            </a:r>
          </a:p>
          <a:p>
            <a:r>
              <a:rPr lang="it-IT" sz="2400" dirty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Trials per </a:t>
            </a:r>
            <a:r>
              <a:rPr lang="it-IT" sz="2400" dirty="0" err="1">
                <a:solidFill>
                  <a:prstClr val="black"/>
                </a:solidFill>
                <a:latin typeface="Bahnschrift Light SemiCondensed" panose="020B0502040204020203" pitchFamily="34" charset="0"/>
              </a:rPr>
              <a:t>subject</a:t>
            </a:r>
            <a:r>
              <a:rPr lang="it-IT" sz="2400" dirty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: 224</a:t>
            </a:r>
          </a:p>
          <a:p>
            <a:r>
              <a:rPr lang="it-IT" sz="2400" dirty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Social/Non-social condition trials: 112/112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113A4762-CB2D-661E-17EE-E0B5E5627D6A}"/>
              </a:ext>
            </a:extLst>
          </p:cNvPr>
          <p:cNvGrpSpPr/>
          <p:nvPr/>
        </p:nvGrpSpPr>
        <p:grpSpPr>
          <a:xfrm>
            <a:off x="1235105" y="1485263"/>
            <a:ext cx="8549918" cy="2988358"/>
            <a:chOff x="905522" y="1344355"/>
            <a:chExt cx="10380955" cy="3483083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C9CF2E62-0FC2-6EE0-6C90-6B91979AF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5522" y="1344355"/>
              <a:ext cx="10380955" cy="3483083"/>
            </a:xfrm>
            <a:prstGeom prst="rect">
              <a:avLst/>
            </a:prstGeom>
          </p:spPr>
        </p:pic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45AC98F8-BC2F-41F3-EAD9-FAE466EBD67D}"/>
                </a:ext>
              </a:extLst>
            </p:cNvPr>
            <p:cNvSpPr/>
            <p:nvPr/>
          </p:nvSpPr>
          <p:spPr>
            <a:xfrm>
              <a:off x="4039340" y="1402672"/>
              <a:ext cx="1340528" cy="3160450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2362DDC-EF69-5362-90BD-BDB605F7DE4C}"/>
              </a:ext>
            </a:extLst>
          </p:cNvPr>
          <p:cNvSpPr txBox="1"/>
          <p:nvPr/>
        </p:nvSpPr>
        <p:spPr>
          <a:xfrm>
            <a:off x="7023094" y="4550395"/>
            <a:ext cx="344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Cueing</a:t>
            </a:r>
            <a:r>
              <a:rPr lang="it-IT" sz="2400" dirty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 window: 2.5s -3.5s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1C3CA7D-C058-DB5A-FBA6-8EF8D984A41D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20247" y="4246848"/>
            <a:ext cx="2102847" cy="53438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5A2B7A-8947-E635-23B6-874AB7C452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698"/>
          <a:stretch/>
        </p:blipFill>
        <p:spPr>
          <a:xfrm>
            <a:off x="44153" y="37612"/>
            <a:ext cx="632077" cy="7474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A99335-CC8F-4EF9-6E64-E51946C4714F}"/>
              </a:ext>
            </a:extLst>
          </p:cNvPr>
          <p:cNvSpPr txBox="1"/>
          <p:nvPr/>
        </p:nvSpPr>
        <p:spPr>
          <a:xfrm>
            <a:off x="1318332" y="1077935"/>
            <a:ext cx="903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hnschrift SemiBold" panose="020B0502040204020203" pitchFamily="34" charset="0"/>
              </a:rPr>
              <a:t>VISUAL STIMULATION ADMINISTERED TO THE SUBJECTS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155319-CD0F-2161-1B64-9EF36E392ECD}"/>
              </a:ext>
            </a:extLst>
          </p:cNvPr>
          <p:cNvSpPr txBox="1"/>
          <p:nvPr/>
        </p:nvSpPr>
        <p:spPr>
          <a:xfrm>
            <a:off x="1235105" y="4655497"/>
            <a:ext cx="61932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Cognitive task: Working Memory with a cue:</a:t>
            </a:r>
          </a:p>
          <a:p>
            <a:pPr marL="285750" indent="-285750">
              <a:buFontTx/>
              <a:buChar char="-"/>
            </a:pP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a </a:t>
            </a:r>
            <a:r>
              <a:rPr lang="it-IT" sz="2400" b="1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human avatar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(</a:t>
            </a:r>
            <a:r>
              <a:rPr lang="it-IT" sz="2400" dirty="0">
                <a:solidFill>
                  <a:schemeClr val="tx2"/>
                </a:solidFill>
                <a:latin typeface="Bahnschrift Light SemiCondensed" panose="020B0502040204020203" pitchFamily="34" charset="0"/>
              </a:rPr>
              <a:t>social 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condition)</a:t>
            </a:r>
          </a:p>
          <a:p>
            <a:pPr marL="285750" indent="-285750">
              <a:buFontTx/>
              <a:buChar char="-"/>
            </a:pP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a </a:t>
            </a:r>
            <a:r>
              <a:rPr lang="it-IT" sz="2400" b="1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stick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(</a:t>
            </a:r>
            <a:r>
              <a:rPr lang="it-IT" sz="2400" dirty="0">
                <a:solidFill>
                  <a:schemeClr val="tx2"/>
                </a:solidFill>
                <a:latin typeface="Bahnschrift Light SemiCondensed" panose="020B0502040204020203" pitchFamily="34" charset="0"/>
              </a:rPr>
              <a:t>non-social</a:t>
            </a:r>
            <a:r>
              <a:rPr lang="it-IT" sz="24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condition)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33FF9A-FC8B-7D9F-974C-5C65BEBBC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219824"/>
            <a:ext cx="4470400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E" altLang="it-IT" sz="1200" dirty="0">
                <a:solidFill>
                  <a:schemeClr val="bg1"/>
                </a:solidFill>
                <a:latin typeface="Book Antiqua" panose="02040602050305030304" pitchFamily="18" charset="0"/>
              </a:rPr>
              <a:t>Graph neural networks for classification and task-conditioned brain connectivity estimation of electrophysiological data</a:t>
            </a:r>
            <a:endParaRPr lang="it-IT" altLang="it-IT" sz="120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9582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436AB9BC-387A-A983-645A-180DB4F5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9627C1-78F8-4BD2-8A4C-F7F8D0EE1AA3}" type="datetime1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24/10/2022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2C2E056-8C68-8419-6F18-1E6E27E3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Pagina </a:t>
            </a:r>
            <a:fld id="{FDC0AA3D-2B18-4D25-85E7-F3B7B2B2C4BE}" type="slidenum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6FCF36D-2BC9-34AF-7241-2AF95DF0D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8018" y="409576"/>
            <a:ext cx="2210222" cy="711200"/>
          </a:xfrm>
        </p:spPr>
        <p:txBody>
          <a:bodyPr/>
          <a:lstStyle/>
          <a:p>
            <a:r>
              <a:rPr lang="it-IT" altLang="it-IT" sz="4800" dirty="0">
                <a:latin typeface="Bahnschrift SemiBold SemiConden" panose="020B0502040204020203" pitchFamily="34" charset="0"/>
              </a:rPr>
              <a:t>1</a:t>
            </a:r>
            <a:r>
              <a:rPr lang="it-IT" altLang="it-IT" sz="4800" baseline="30000" dirty="0">
                <a:latin typeface="Bahnschrift SemiBold SemiConden" panose="020B0502040204020203" pitchFamily="34" charset="0"/>
              </a:rPr>
              <a:t>st</a:t>
            </a:r>
            <a:r>
              <a:rPr lang="it-IT" altLang="it-IT" sz="4800" dirty="0">
                <a:latin typeface="Bahnschrift SemiBold SemiConden" panose="020B0502040204020203" pitchFamily="34" charset="0"/>
              </a:rPr>
              <a:t> study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22A1F8-0C06-5FC0-09D9-CA43F40D4A2A}"/>
              </a:ext>
            </a:extLst>
          </p:cNvPr>
          <p:cNvSpPr txBox="1"/>
          <p:nvPr/>
        </p:nvSpPr>
        <p:spPr>
          <a:xfrm>
            <a:off x="1725104" y="1549457"/>
            <a:ext cx="8892148" cy="3303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Building an effective </a:t>
            </a:r>
            <a:r>
              <a:rPr lang="en-US" sz="3600" dirty="0">
                <a:solidFill>
                  <a:schemeClr val="tx2"/>
                </a:solidFill>
                <a:latin typeface="Bahnschrift Light SemiCondensed" panose="020B0502040204020203" pitchFamily="34" charset="0"/>
              </a:rPr>
              <a:t>pipeline</a:t>
            </a:r>
            <a:r>
              <a:rPr lang="en-US" sz="36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based on </a:t>
            </a:r>
            <a:r>
              <a:rPr lang="en-US" sz="3600" dirty="0">
                <a:solidFill>
                  <a:schemeClr val="tx2"/>
                </a:solidFill>
                <a:latin typeface="Bahnschrift Light SemiCondensed" panose="020B0502040204020203" pitchFamily="34" charset="0"/>
              </a:rPr>
              <a:t>GNN architectures </a:t>
            </a:r>
            <a:r>
              <a:rPr lang="en-US" sz="36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and </a:t>
            </a:r>
            <a:r>
              <a:rPr lang="it-IT" sz="3600" dirty="0">
                <a:solidFill>
                  <a:schemeClr val="tx2"/>
                </a:solidFill>
                <a:latin typeface="Bahnschrift Light SemiCondensed" panose="020B0502040204020203" pitchFamily="34" charset="0"/>
              </a:rPr>
              <a:t>meaningful features extraction</a:t>
            </a:r>
            <a:r>
              <a:rPr lang="it-IT" sz="36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 for the </a:t>
            </a:r>
            <a:r>
              <a:rPr lang="it-IT" sz="3600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s</a:t>
            </a:r>
            <a:r>
              <a:rPr lang="it-IT" sz="3600" b="1" dirty="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ingle trial, subject-dependent classification of the social/non-social content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4B0D513-BC34-C437-6D62-B7A2FBDC5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698"/>
          <a:stretch/>
        </p:blipFill>
        <p:spPr>
          <a:xfrm>
            <a:off x="44153" y="37612"/>
            <a:ext cx="632077" cy="747482"/>
          </a:xfrm>
          <a:prstGeom prst="rect">
            <a:avLst/>
          </a:prstGeom>
        </p:spPr>
      </p:pic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1DB94330-1930-B440-1622-9A59D8F63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219824"/>
            <a:ext cx="4470400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E" altLang="it-IT" sz="1200" dirty="0">
                <a:solidFill>
                  <a:schemeClr val="bg1"/>
                </a:solidFill>
                <a:latin typeface="Book Antiqua" panose="02040602050305030304" pitchFamily="18" charset="0"/>
              </a:rPr>
              <a:t>Graph neural networks for classification and task-conditioned brain connectivity estimation of electrophysiological data</a:t>
            </a:r>
            <a:endParaRPr lang="it-IT" altLang="it-IT" sz="120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1033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436AB9BC-387A-A983-645A-180DB4F5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9627C1-78F8-4BD2-8A4C-F7F8D0EE1AA3}" type="datetime1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24/10/2022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2C2E056-8C68-8419-6F18-1E6E27E3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Pagina </a:t>
            </a:r>
            <a:fld id="{FDC0AA3D-2B18-4D25-85E7-F3B7B2B2C4BE}" type="slidenum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6FCF36D-2BC9-34AF-7241-2AF95DF0D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8018" y="409576"/>
            <a:ext cx="7195166" cy="645479"/>
          </a:xfrm>
        </p:spPr>
        <p:txBody>
          <a:bodyPr/>
          <a:lstStyle/>
          <a:p>
            <a:r>
              <a:rPr lang="it-IT" altLang="it-IT" sz="4000" dirty="0" err="1">
                <a:latin typeface="Bahnschrift SemiBold SemiConden" panose="020B0502040204020203" pitchFamily="34" charset="0"/>
              </a:rPr>
              <a:t>Preprocessing</a:t>
            </a:r>
            <a:r>
              <a:rPr lang="it-IT" altLang="it-IT" sz="3600" dirty="0">
                <a:latin typeface="Bahnschrift SemiBold SemiConden" panose="020B0502040204020203" pitchFamily="34" charset="0"/>
              </a:rPr>
              <a:t> and feature </a:t>
            </a:r>
            <a:r>
              <a:rPr lang="it-IT" altLang="it-IT" sz="3600" dirty="0" err="1">
                <a:latin typeface="Bahnschrift SemiBold SemiConden" panose="020B0502040204020203" pitchFamily="34" charset="0"/>
              </a:rPr>
              <a:t>extraction</a:t>
            </a:r>
            <a:endParaRPr lang="it-IT" altLang="it-IT" sz="3600" dirty="0">
              <a:latin typeface="Bahnschrift SemiBold SemiConden" panose="020B0502040204020203" pitchFamily="34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F2E00319-0B04-7079-7042-69A11D1CCF38}"/>
              </a:ext>
            </a:extLst>
          </p:cNvPr>
          <p:cNvGrpSpPr/>
          <p:nvPr/>
        </p:nvGrpSpPr>
        <p:grpSpPr>
          <a:xfrm>
            <a:off x="1395658" y="1629008"/>
            <a:ext cx="2359475" cy="2788477"/>
            <a:chOff x="1816097" y="1246115"/>
            <a:chExt cx="2359475" cy="2788477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30DADC7-B974-01CC-E28F-D782600BDF8E}"/>
                </a:ext>
              </a:extLst>
            </p:cNvPr>
            <p:cNvSpPr txBox="1"/>
            <p:nvPr/>
          </p:nvSpPr>
          <p:spPr>
            <a:xfrm>
              <a:off x="2010344" y="1246115"/>
              <a:ext cx="2165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>
                  <a:solidFill>
                    <a:prstClr val="black"/>
                  </a:solidFill>
                  <a:latin typeface="Bahnschrift Light SemiCondensed" panose="020B0502040204020203" pitchFamily="34" charset="0"/>
                </a:rPr>
                <a:t>Pearson </a:t>
              </a:r>
              <a:r>
                <a:rPr lang="it-IT" sz="2000" b="1" dirty="0" err="1">
                  <a:solidFill>
                    <a:prstClr val="black"/>
                  </a:solidFill>
                  <a:latin typeface="Bahnschrift Light SemiCondensed" panose="020B0502040204020203" pitchFamily="34" charset="0"/>
                </a:rPr>
                <a:t>correlation</a:t>
              </a:r>
              <a:endParaRPr lang="it-IT" sz="2000" b="1" dirty="0">
                <a:solidFill>
                  <a:prstClr val="black"/>
                </a:solidFill>
                <a:latin typeface="Bahnschrift Light SemiCondensed" panose="020B0502040204020203" pitchFamily="34" charset="0"/>
              </a:endParaRPr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1DC7F74B-D7BF-2AA0-5E49-6B6C03591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6097" y="1646225"/>
              <a:ext cx="2359475" cy="2388367"/>
            </a:xfrm>
            <a:prstGeom prst="rect">
              <a:avLst/>
            </a:prstGeom>
          </p:spPr>
        </p:pic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C3C400F1-FBC9-1B51-B44B-1AA6E8DB8774}"/>
              </a:ext>
            </a:extLst>
          </p:cNvPr>
          <p:cNvGrpSpPr/>
          <p:nvPr/>
        </p:nvGrpSpPr>
        <p:grpSpPr>
          <a:xfrm>
            <a:off x="7107826" y="1628113"/>
            <a:ext cx="2359475" cy="2788476"/>
            <a:chOff x="7525560" y="1246117"/>
            <a:chExt cx="2359475" cy="2788476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D80F6D6-276C-2285-39D7-EBC03BCDC67E}"/>
                </a:ext>
              </a:extLst>
            </p:cNvPr>
            <p:cNvSpPr txBox="1"/>
            <p:nvPr/>
          </p:nvSpPr>
          <p:spPr>
            <a:xfrm>
              <a:off x="7719807" y="1246117"/>
              <a:ext cx="2165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 err="1">
                  <a:solidFill>
                    <a:prstClr val="black"/>
                  </a:solidFill>
                  <a:latin typeface="Bahnschrift Light SemiCondensed" panose="020B0502040204020203" pitchFamily="34" charset="0"/>
                </a:rPr>
                <a:t>Partial</a:t>
              </a:r>
              <a:r>
                <a:rPr lang="it-IT" sz="2000" b="1" dirty="0">
                  <a:solidFill>
                    <a:prstClr val="black"/>
                  </a:solidFill>
                  <a:latin typeface="Bahnschrift Light SemiCondensed" panose="020B0502040204020203" pitchFamily="34" charset="0"/>
                </a:rPr>
                <a:t> </a:t>
              </a:r>
              <a:r>
                <a:rPr lang="it-IT" sz="2000" b="1" dirty="0" err="1">
                  <a:solidFill>
                    <a:prstClr val="black"/>
                  </a:solidFill>
                  <a:latin typeface="Bahnschrift Light SemiCondensed" panose="020B0502040204020203" pitchFamily="34" charset="0"/>
                </a:rPr>
                <a:t>correlation</a:t>
              </a:r>
              <a:endParaRPr lang="it-IT" sz="2000" b="1" dirty="0">
                <a:solidFill>
                  <a:prstClr val="black"/>
                </a:solidFill>
                <a:latin typeface="Bahnschrift Light SemiCondensed" panose="020B0502040204020203" pitchFamily="34" charset="0"/>
              </a:endParaRPr>
            </a:p>
          </p:txBody>
        </p:sp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6C65188B-8C9E-2D2E-6F5A-AFFBE3AF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5560" y="1646226"/>
              <a:ext cx="2359475" cy="2388367"/>
            </a:xfrm>
            <a:prstGeom prst="rect">
              <a:avLst/>
            </a:prstGeom>
          </p:spPr>
        </p:pic>
      </p:grpSp>
      <p:sp>
        <p:nvSpPr>
          <p:cNvPr id="12" name="Rettangolo 11">
            <a:extLst>
              <a:ext uri="{FF2B5EF4-FFF2-40B4-BE49-F238E27FC236}">
                <a16:creationId xmlns:a16="http://schemas.microsoft.com/office/drawing/2014/main" id="{0CE1DA78-50F9-F62D-F297-E9538E5813AF}"/>
              </a:ext>
            </a:extLst>
          </p:cNvPr>
          <p:cNvSpPr/>
          <p:nvPr/>
        </p:nvSpPr>
        <p:spPr>
          <a:xfrm>
            <a:off x="1541343" y="1357617"/>
            <a:ext cx="2213790" cy="55813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E684D2F-2E08-1F92-40C4-65D7414BBFC5}"/>
              </a:ext>
            </a:extLst>
          </p:cNvPr>
          <p:cNvGrpSpPr/>
          <p:nvPr/>
        </p:nvGrpSpPr>
        <p:grpSpPr>
          <a:xfrm>
            <a:off x="2272321" y="4462124"/>
            <a:ext cx="1723981" cy="1455138"/>
            <a:chOff x="2645719" y="5191420"/>
            <a:chExt cx="1723981" cy="1455138"/>
          </a:xfrm>
        </p:grpSpPr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6D84941B-3935-59DE-478D-3935441E20FD}"/>
                </a:ext>
              </a:extLst>
            </p:cNvPr>
            <p:cNvSpPr/>
            <p:nvPr/>
          </p:nvSpPr>
          <p:spPr>
            <a:xfrm>
              <a:off x="2982837" y="5191420"/>
              <a:ext cx="247584" cy="259392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1392A530-5153-39AA-9F6A-8C01550D5E94}"/>
                </a:ext>
              </a:extLst>
            </p:cNvPr>
            <p:cNvSpPr/>
            <p:nvPr/>
          </p:nvSpPr>
          <p:spPr>
            <a:xfrm>
              <a:off x="4122116" y="5873881"/>
              <a:ext cx="247584" cy="259392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C03B5D95-CA6B-C45E-7946-8154E816D54C}"/>
                </a:ext>
              </a:extLst>
            </p:cNvPr>
            <p:cNvSpPr/>
            <p:nvPr/>
          </p:nvSpPr>
          <p:spPr>
            <a:xfrm>
              <a:off x="2645719" y="5873881"/>
              <a:ext cx="247584" cy="259392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E0407432-65A0-C679-9128-59A58F3317D0}"/>
                </a:ext>
              </a:extLst>
            </p:cNvPr>
            <p:cNvSpPr/>
            <p:nvPr/>
          </p:nvSpPr>
          <p:spPr>
            <a:xfrm>
              <a:off x="3472113" y="6387166"/>
              <a:ext cx="247584" cy="259392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DE242564-D451-F31F-D670-18782BD1A031}"/>
                </a:ext>
              </a:extLst>
            </p:cNvPr>
            <p:cNvSpPr/>
            <p:nvPr/>
          </p:nvSpPr>
          <p:spPr>
            <a:xfrm>
              <a:off x="3849433" y="5202386"/>
              <a:ext cx="247584" cy="259392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C62F60F3-A81A-8EEA-9461-E853C7801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6" t="2997" r="2862" b="79904"/>
          <a:stretch/>
        </p:blipFill>
        <p:spPr>
          <a:xfrm>
            <a:off x="1194114" y="4474816"/>
            <a:ext cx="1214935" cy="25939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5A727BD0-238B-85E9-3941-A42322E7E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768" y="1399715"/>
            <a:ext cx="2359475" cy="2388367"/>
          </a:xfrm>
          <a:prstGeom prst="rect">
            <a:avLst/>
          </a:prstGeom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366C4B1F-5F38-71C2-4708-F79DB74400D3}"/>
              </a:ext>
            </a:extLst>
          </p:cNvPr>
          <p:cNvSpPr/>
          <p:nvPr/>
        </p:nvSpPr>
        <p:spPr>
          <a:xfrm>
            <a:off x="8054849" y="2283904"/>
            <a:ext cx="786568" cy="304800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8CFEB76-482D-F96E-38D9-CC1086350EB7}"/>
              </a:ext>
            </a:extLst>
          </p:cNvPr>
          <p:cNvSpPr txBox="1"/>
          <p:nvPr/>
        </p:nvSpPr>
        <p:spPr>
          <a:xfrm>
            <a:off x="7878276" y="1974926"/>
            <a:ext cx="1139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prstClr val="black"/>
                </a:solidFill>
                <a:latin typeface="Bahnschrift Light SemiCondensed" panose="020B0502040204020203" pitchFamily="34" charset="0"/>
              </a:rPr>
              <a:t>Binarization</a:t>
            </a:r>
            <a:endParaRPr lang="it-IT" sz="2000" b="1" dirty="0">
              <a:solidFill>
                <a:prstClr val="black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81E70070-6BD0-21F7-8A19-9C4790391C20}"/>
              </a:ext>
            </a:extLst>
          </p:cNvPr>
          <p:cNvSpPr/>
          <p:nvPr/>
        </p:nvSpPr>
        <p:spPr>
          <a:xfrm rot="5400000">
            <a:off x="2458583" y="3854390"/>
            <a:ext cx="420127" cy="194126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941DBB20-0853-3187-877C-A88251B67CE6}"/>
              </a:ext>
            </a:extLst>
          </p:cNvPr>
          <p:cNvSpPr/>
          <p:nvPr/>
        </p:nvSpPr>
        <p:spPr>
          <a:xfrm rot="5400000">
            <a:off x="8228461" y="3892998"/>
            <a:ext cx="420127" cy="194126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B92798B4-1EB8-1531-284A-96E408928BF2}"/>
              </a:ext>
            </a:extLst>
          </p:cNvPr>
          <p:cNvSpPr/>
          <p:nvPr/>
        </p:nvSpPr>
        <p:spPr>
          <a:xfrm>
            <a:off x="9086613" y="1794121"/>
            <a:ext cx="2213790" cy="55813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2B9B6454-A315-139B-7044-BDBFF0477756}"/>
              </a:ext>
            </a:extLst>
          </p:cNvPr>
          <p:cNvGrpSpPr/>
          <p:nvPr/>
        </p:nvGrpSpPr>
        <p:grpSpPr>
          <a:xfrm>
            <a:off x="7479470" y="4462124"/>
            <a:ext cx="1723981" cy="1455138"/>
            <a:chOff x="9023044" y="5146312"/>
            <a:chExt cx="1723981" cy="1455138"/>
          </a:xfrm>
        </p:grpSpPr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DEFCAEE6-F009-0B64-6B12-21FB054AE26B}"/>
                </a:ext>
              </a:extLst>
            </p:cNvPr>
            <p:cNvGrpSpPr/>
            <p:nvPr/>
          </p:nvGrpSpPr>
          <p:grpSpPr>
            <a:xfrm>
              <a:off x="9023044" y="5146312"/>
              <a:ext cx="1723981" cy="1455138"/>
              <a:chOff x="2645719" y="5191420"/>
              <a:chExt cx="1723981" cy="1455138"/>
            </a:xfrm>
          </p:grpSpPr>
          <p:sp>
            <p:nvSpPr>
              <p:cNvPr id="30" name="Ovale 29">
                <a:extLst>
                  <a:ext uri="{FF2B5EF4-FFF2-40B4-BE49-F238E27FC236}">
                    <a16:creationId xmlns:a16="http://schemas.microsoft.com/office/drawing/2014/main" id="{F38D8190-1C94-8E81-73F1-42A8004E5D9B}"/>
                  </a:ext>
                </a:extLst>
              </p:cNvPr>
              <p:cNvSpPr/>
              <p:nvPr/>
            </p:nvSpPr>
            <p:spPr>
              <a:xfrm>
                <a:off x="2982837" y="5191420"/>
                <a:ext cx="247584" cy="259392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</a:t>
                </a:r>
              </a:p>
            </p:txBody>
          </p:sp>
          <p:sp>
            <p:nvSpPr>
              <p:cNvPr id="31" name="Ovale 30">
                <a:extLst>
                  <a:ext uri="{FF2B5EF4-FFF2-40B4-BE49-F238E27FC236}">
                    <a16:creationId xmlns:a16="http://schemas.microsoft.com/office/drawing/2014/main" id="{6417419D-7A92-0838-4084-564E087F5EBC}"/>
                  </a:ext>
                </a:extLst>
              </p:cNvPr>
              <p:cNvSpPr/>
              <p:nvPr/>
            </p:nvSpPr>
            <p:spPr>
              <a:xfrm>
                <a:off x="4122116" y="5873881"/>
                <a:ext cx="247584" cy="259392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32" name="Ovale 31">
                <a:extLst>
                  <a:ext uri="{FF2B5EF4-FFF2-40B4-BE49-F238E27FC236}">
                    <a16:creationId xmlns:a16="http://schemas.microsoft.com/office/drawing/2014/main" id="{5E93EB53-A125-DC53-31AF-4E4DCE481B4F}"/>
                  </a:ext>
                </a:extLst>
              </p:cNvPr>
              <p:cNvSpPr/>
              <p:nvPr/>
            </p:nvSpPr>
            <p:spPr>
              <a:xfrm>
                <a:off x="2645719" y="5873881"/>
                <a:ext cx="247584" cy="259392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33" name="Ovale 32">
                <a:extLst>
                  <a:ext uri="{FF2B5EF4-FFF2-40B4-BE49-F238E27FC236}">
                    <a16:creationId xmlns:a16="http://schemas.microsoft.com/office/drawing/2014/main" id="{17CDDA15-F76D-FC00-3F70-9B548AA711BE}"/>
                  </a:ext>
                </a:extLst>
              </p:cNvPr>
              <p:cNvSpPr/>
              <p:nvPr/>
            </p:nvSpPr>
            <p:spPr>
              <a:xfrm>
                <a:off x="3472113" y="6387166"/>
                <a:ext cx="247584" cy="259392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34" name="Ovale 33">
                <a:extLst>
                  <a:ext uri="{FF2B5EF4-FFF2-40B4-BE49-F238E27FC236}">
                    <a16:creationId xmlns:a16="http://schemas.microsoft.com/office/drawing/2014/main" id="{CC734C5B-7F15-910B-C97C-3BCB62580FB2}"/>
                  </a:ext>
                </a:extLst>
              </p:cNvPr>
              <p:cNvSpPr/>
              <p:nvPr/>
            </p:nvSpPr>
            <p:spPr>
              <a:xfrm>
                <a:off x="3849433" y="5202386"/>
                <a:ext cx="247584" cy="259392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</p:grpSp>
        <p:sp>
          <p:nvSpPr>
            <p:cNvPr id="28" name="Freccia a destra 27">
              <a:extLst>
                <a:ext uri="{FF2B5EF4-FFF2-40B4-BE49-F238E27FC236}">
                  <a16:creationId xmlns:a16="http://schemas.microsoft.com/office/drawing/2014/main" id="{1AA86F2B-641D-7983-B2C6-071B5890942B}"/>
                </a:ext>
              </a:extLst>
            </p:cNvPr>
            <p:cNvSpPr/>
            <p:nvPr/>
          </p:nvSpPr>
          <p:spPr>
            <a:xfrm rot="6418937">
              <a:off x="9720160" y="5797677"/>
              <a:ext cx="914367" cy="180669"/>
            </a:xfrm>
            <a:prstGeom prst="right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ccia a destra 28">
              <a:extLst>
                <a:ext uri="{FF2B5EF4-FFF2-40B4-BE49-F238E27FC236}">
                  <a16:creationId xmlns:a16="http://schemas.microsoft.com/office/drawing/2014/main" id="{B592CF83-0801-3F48-E1BD-8D4F0C725722}"/>
                </a:ext>
              </a:extLst>
            </p:cNvPr>
            <p:cNvSpPr/>
            <p:nvPr/>
          </p:nvSpPr>
          <p:spPr>
            <a:xfrm rot="9178272">
              <a:off x="9191608" y="5547309"/>
              <a:ext cx="1087326" cy="184074"/>
            </a:xfrm>
            <a:prstGeom prst="rightArrow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CC2A56D-5583-C4ED-43CA-87260ECCC9B8}"/>
              </a:ext>
            </a:extLst>
          </p:cNvPr>
          <p:cNvSpPr txBox="1"/>
          <p:nvPr/>
        </p:nvSpPr>
        <p:spPr>
          <a:xfrm>
            <a:off x="2969503" y="3745787"/>
            <a:ext cx="164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prstClr val="black"/>
                </a:solidFill>
                <a:latin typeface="Bahnschrift SemiBold" panose="020B0502040204020203" pitchFamily="34" charset="0"/>
              </a:rPr>
              <a:t>Node</a:t>
            </a:r>
            <a:r>
              <a:rPr lang="it-IT" dirty="0">
                <a:solidFill>
                  <a:prstClr val="black"/>
                </a:solidFill>
                <a:latin typeface="Bahnschrift SemiBold" panose="020B0502040204020203" pitchFamily="34" charset="0"/>
              </a:rPr>
              <a:t> features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BCADECF6-C038-C60C-8FF7-19497B5B36A2}"/>
              </a:ext>
            </a:extLst>
          </p:cNvPr>
          <p:cNvSpPr txBox="1"/>
          <p:nvPr/>
        </p:nvSpPr>
        <p:spPr>
          <a:xfrm>
            <a:off x="5954582" y="3756562"/>
            <a:ext cx="217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prstClr val="black"/>
                </a:solidFill>
                <a:latin typeface="Bahnschrift SemiBold" panose="020B0502040204020203" pitchFamily="34" charset="0"/>
              </a:rPr>
              <a:t>Edge </a:t>
            </a:r>
            <a:r>
              <a:rPr lang="it-IT" dirty="0" err="1">
                <a:solidFill>
                  <a:prstClr val="black"/>
                </a:solidFill>
                <a:latin typeface="Bahnschrift SemiBold" panose="020B0502040204020203" pitchFamily="34" charset="0"/>
              </a:rPr>
              <a:t>determination</a:t>
            </a:r>
            <a:endParaRPr lang="it-IT" dirty="0">
              <a:solidFill>
                <a:prstClr val="black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7" name="Immagine 36" descr="Immagine che contiene testo&#10;&#10;Descrizione generata automaticamente">
            <a:extLst>
              <a:ext uri="{FF2B5EF4-FFF2-40B4-BE49-F238E27FC236}">
                <a16:creationId xmlns:a16="http://schemas.microsoft.com/office/drawing/2014/main" id="{6AA11804-F08F-922D-A693-D947682C13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4698"/>
          <a:stretch/>
        </p:blipFill>
        <p:spPr>
          <a:xfrm>
            <a:off x="44153" y="37612"/>
            <a:ext cx="632077" cy="747482"/>
          </a:xfrm>
          <a:prstGeom prst="rect">
            <a:avLst/>
          </a:prstGeom>
        </p:spPr>
      </p:pic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66C55496-860D-0534-9552-B8D3FF63F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219824"/>
            <a:ext cx="4470400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E" altLang="it-IT" sz="1200" dirty="0">
                <a:solidFill>
                  <a:schemeClr val="bg1"/>
                </a:solidFill>
                <a:latin typeface="Book Antiqua" panose="02040602050305030304" pitchFamily="18" charset="0"/>
              </a:rPr>
              <a:t>Graph neural networks for classification and task-conditioned brain connectivity estimation of electrophysiological data</a:t>
            </a:r>
            <a:endParaRPr lang="it-IT" altLang="it-IT" sz="120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817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-0.00026 -0.0949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00156 -0.0905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9051 L -0.12774 -0.09444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1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 animBg="1"/>
      <p:bldP spid="22" grpId="0"/>
      <p:bldP spid="23" grpId="0" animBg="1"/>
      <p:bldP spid="24" grpId="0" animBg="1"/>
      <p:bldP spid="25" grpId="0" animBg="1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436AB9BC-387A-A983-645A-180DB4F5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9627C1-78F8-4BD2-8A4C-F7F8D0EE1AA3}" type="datetime1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24/10/2022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egnaposto numero diapositiva 5">
            <a:extLst>
              <a:ext uri="{FF2B5EF4-FFF2-40B4-BE49-F238E27FC236}">
                <a16:creationId xmlns:a16="http://schemas.microsoft.com/office/drawing/2014/main" id="{92C2E056-8C68-8419-6F18-1E6E27E3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Pagina </a:t>
            </a:r>
            <a:fld id="{FDC0AA3D-2B18-4D25-85E7-F3B7B2B2C4BE}" type="slidenum">
              <a:rPr lang="it-IT" altLang="it-IT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it-IT" altLang="it-IT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6FCF36D-2BC9-34AF-7241-2AF95DF0D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8017" y="409576"/>
            <a:ext cx="9893131" cy="594620"/>
          </a:xfrm>
        </p:spPr>
        <p:txBody>
          <a:bodyPr/>
          <a:lstStyle/>
          <a:p>
            <a:r>
              <a:rPr lang="it-IT" altLang="it-IT" sz="4000" dirty="0" err="1">
                <a:latin typeface="Bahnschrift SemiBold SemiConden" panose="020B0502040204020203" pitchFamily="34" charset="0"/>
              </a:rPr>
              <a:t>Preprocessing</a:t>
            </a:r>
            <a:r>
              <a:rPr lang="it-IT" altLang="it-IT" sz="4000" dirty="0">
                <a:latin typeface="Bahnschrift SemiBold SemiConden" panose="020B0502040204020203" pitchFamily="34" charset="0"/>
              </a:rPr>
              <a:t> and feature </a:t>
            </a:r>
            <a:r>
              <a:rPr lang="it-IT" altLang="it-IT" sz="4000" dirty="0" err="1">
                <a:latin typeface="Bahnschrift SemiBold SemiConden" panose="020B0502040204020203" pitchFamily="34" charset="0"/>
              </a:rPr>
              <a:t>extraction</a:t>
            </a:r>
            <a:r>
              <a:rPr lang="it-IT" altLang="it-IT" sz="4000" dirty="0">
                <a:latin typeface="Bahnschrift SemiBold SemiConden" panose="020B0502040204020203" pitchFamily="34" charset="0"/>
              </a:rPr>
              <a:t> - </a:t>
            </a:r>
            <a:r>
              <a:rPr lang="it-IT" altLang="it-IT" sz="4000" dirty="0" err="1">
                <a:latin typeface="Bahnschrift SemiBold SemiConden" panose="020B0502040204020203" pitchFamily="34" charset="0"/>
              </a:rPr>
              <a:t>summary</a:t>
            </a:r>
            <a:endParaRPr lang="it-IT" altLang="it-IT" sz="4000" dirty="0">
              <a:latin typeface="Bahnschrift SemiBold SemiConden" panose="020B0502040204020203" pitchFamily="34" charset="0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617DD8B8-C250-B2D2-E0CD-29659BB0E041}"/>
              </a:ext>
            </a:extLst>
          </p:cNvPr>
          <p:cNvGrpSpPr/>
          <p:nvPr/>
        </p:nvGrpSpPr>
        <p:grpSpPr>
          <a:xfrm>
            <a:off x="810851" y="1787820"/>
            <a:ext cx="10570297" cy="3282359"/>
            <a:chOff x="840487" y="1823397"/>
            <a:chExt cx="10570297" cy="3282359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CBA3C0AB-3EDD-CFEB-6275-3D9CDC66C7ED}"/>
                </a:ext>
              </a:extLst>
            </p:cNvPr>
            <p:cNvGrpSpPr/>
            <p:nvPr/>
          </p:nvGrpSpPr>
          <p:grpSpPr>
            <a:xfrm>
              <a:off x="840487" y="2494697"/>
              <a:ext cx="2436287" cy="1817842"/>
              <a:chOff x="559295" y="2061808"/>
              <a:chExt cx="2317052" cy="1545451"/>
            </a:xfrm>
          </p:grpSpPr>
          <p:pic>
            <p:nvPicPr>
              <p:cNvPr id="63" name="Immagine 62">
                <a:extLst>
                  <a:ext uri="{FF2B5EF4-FFF2-40B4-BE49-F238E27FC236}">
                    <a16:creationId xmlns:a16="http://schemas.microsoft.com/office/drawing/2014/main" id="{E9C09155-9664-D345-A6A8-914126A12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9809" y="2338807"/>
                <a:ext cx="1499882" cy="891821"/>
              </a:xfrm>
              <a:prstGeom prst="rect">
                <a:avLst/>
              </a:prstGeom>
            </p:spPr>
          </p:pic>
          <p:cxnSp>
            <p:nvCxnSpPr>
              <p:cNvPr id="44032" name="Connettore 2 44031">
                <a:extLst>
                  <a:ext uri="{FF2B5EF4-FFF2-40B4-BE49-F238E27FC236}">
                    <a16:creationId xmlns:a16="http://schemas.microsoft.com/office/drawing/2014/main" id="{9C82D8CB-099C-7284-3AFD-C41D784ABC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3277" y="2227872"/>
                <a:ext cx="0" cy="1113689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4033" name="Connettore 2 44032">
                <a:extLst>
                  <a:ext uri="{FF2B5EF4-FFF2-40B4-BE49-F238E27FC236}">
                    <a16:creationId xmlns:a16="http://schemas.microsoft.com/office/drawing/2014/main" id="{3C7E91C8-3BD1-8C2A-5964-4B6C76EFD0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277" y="3341561"/>
                <a:ext cx="1864311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4035" name="CasellaDiTesto 44034">
                <a:extLst>
                  <a:ext uri="{FF2B5EF4-FFF2-40B4-BE49-F238E27FC236}">
                    <a16:creationId xmlns:a16="http://schemas.microsoft.com/office/drawing/2014/main" id="{06944F08-F43F-929A-B503-60E0B3ABFA09}"/>
                  </a:ext>
                </a:extLst>
              </p:cNvPr>
              <p:cNvSpPr txBox="1"/>
              <p:nvPr/>
            </p:nvSpPr>
            <p:spPr>
              <a:xfrm>
                <a:off x="559295" y="2061808"/>
                <a:ext cx="2574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SemiBold" panose="020B0502040204020203" pitchFamily="34" charset="0"/>
                  </a:rPr>
                  <a:t>C</a:t>
                </a: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44036" name="CasellaDiTesto 44035">
                <a:extLst>
                  <a:ext uri="{FF2B5EF4-FFF2-40B4-BE49-F238E27FC236}">
                    <a16:creationId xmlns:a16="http://schemas.microsoft.com/office/drawing/2014/main" id="{9EBDBA2C-1072-420B-A897-186E6A7E1A33}"/>
                  </a:ext>
                </a:extLst>
              </p:cNvPr>
              <p:cNvSpPr txBox="1"/>
              <p:nvPr/>
            </p:nvSpPr>
            <p:spPr>
              <a:xfrm>
                <a:off x="2618898" y="3299482"/>
                <a:ext cx="2574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ahnschrift SemiBold" panose="020B0502040204020203" pitchFamily="34" charset="0"/>
                  </a:rPr>
                  <a:t>t</a:t>
                </a: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" panose="020B0502040204020203" pitchFamily="34" charset="0"/>
                </a:endParaRPr>
              </a:p>
            </p:txBody>
          </p:sp>
        </p:grpSp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E8C3B617-7336-6A2B-65EF-019C3E8ECD07}"/>
                </a:ext>
              </a:extLst>
            </p:cNvPr>
            <p:cNvGrpSpPr/>
            <p:nvPr/>
          </p:nvGrpSpPr>
          <p:grpSpPr>
            <a:xfrm>
              <a:off x="6571085" y="1823397"/>
              <a:ext cx="2666748" cy="1343440"/>
              <a:chOff x="4220331" y="1072140"/>
              <a:chExt cx="2383107" cy="1101012"/>
            </a:xfrm>
          </p:grpSpPr>
          <p:grpSp>
            <p:nvGrpSpPr>
              <p:cNvPr id="37" name="Gruppo 36">
                <a:extLst>
                  <a:ext uri="{FF2B5EF4-FFF2-40B4-BE49-F238E27FC236}">
                    <a16:creationId xmlns:a16="http://schemas.microsoft.com/office/drawing/2014/main" id="{C91988AF-FB63-2F4E-22B3-7F43E6E5E5D9}"/>
                  </a:ext>
                </a:extLst>
              </p:cNvPr>
              <p:cNvGrpSpPr/>
              <p:nvPr/>
            </p:nvGrpSpPr>
            <p:grpSpPr>
              <a:xfrm>
                <a:off x="4921213" y="1276168"/>
                <a:ext cx="1049451" cy="810802"/>
                <a:chOff x="2645719" y="5191420"/>
                <a:chExt cx="1723981" cy="1455138"/>
              </a:xfrm>
            </p:grpSpPr>
            <p:sp>
              <p:nvSpPr>
                <p:cNvPr id="58" name="Ovale 57">
                  <a:extLst>
                    <a:ext uri="{FF2B5EF4-FFF2-40B4-BE49-F238E27FC236}">
                      <a16:creationId xmlns:a16="http://schemas.microsoft.com/office/drawing/2014/main" id="{814508CF-D659-BF29-8806-BAE10D4FF79B}"/>
                    </a:ext>
                  </a:extLst>
                </p:cNvPr>
                <p:cNvSpPr/>
                <p:nvPr/>
              </p:nvSpPr>
              <p:spPr>
                <a:xfrm>
                  <a:off x="2982837" y="5191420"/>
                  <a:ext cx="247584" cy="259392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Ovale 58">
                  <a:extLst>
                    <a:ext uri="{FF2B5EF4-FFF2-40B4-BE49-F238E27FC236}">
                      <a16:creationId xmlns:a16="http://schemas.microsoft.com/office/drawing/2014/main" id="{E1FEFB58-A278-480A-941E-32F0A03CBDF1}"/>
                    </a:ext>
                  </a:extLst>
                </p:cNvPr>
                <p:cNvSpPr/>
                <p:nvPr/>
              </p:nvSpPr>
              <p:spPr>
                <a:xfrm>
                  <a:off x="4122116" y="5873881"/>
                  <a:ext cx="247584" cy="259392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Ovale 59">
                  <a:extLst>
                    <a:ext uri="{FF2B5EF4-FFF2-40B4-BE49-F238E27FC236}">
                      <a16:creationId xmlns:a16="http://schemas.microsoft.com/office/drawing/2014/main" id="{13975291-E8C8-E4F1-6BD1-245E94FAAE3A}"/>
                    </a:ext>
                  </a:extLst>
                </p:cNvPr>
                <p:cNvSpPr/>
                <p:nvPr/>
              </p:nvSpPr>
              <p:spPr>
                <a:xfrm>
                  <a:off x="2645719" y="5873881"/>
                  <a:ext cx="247584" cy="259392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Ovale 60">
                  <a:extLst>
                    <a:ext uri="{FF2B5EF4-FFF2-40B4-BE49-F238E27FC236}">
                      <a16:creationId xmlns:a16="http://schemas.microsoft.com/office/drawing/2014/main" id="{3E5BA0D9-EB04-04C5-6E80-A50D2B41F670}"/>
                    </a:ext>
                  </a:extLst>
                </p:cNvPr>
                <p:cNvSpPr/>
                <p:nvPr/>
              </p:nvSpPr>
              <p:spPr>
                <a:xfrm>
                  <a:off x="3472113" y="6387166"/>
                  <a:ext cx="247584" cy="259392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Ovale 61">
                  <a:extLst>
                    <a:ext uri="{FF2B5EF4-FFF2-40B4-BE49-F238E27FC236}">
                      <a16:creationId xmlns:a16="http://schemas.microsoft.com/office/drawing/2014/main" id="{04DEC4E6-545D-00BD-7ACE-059E124FAC67}"/>
                    </a:ext>
                  </a:extLst>
                </p:cNvPr>
                <p:cNvSpPr/>
                <p:nvPr/>
              </p:nvSpPr>
              <p:spPr>
                <a:xfrm>
                  <a:off x="3849433" y="5202386"/>
                  <a:ext cx="247584" cy="259392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8" name="Gruppo 37">
                <a:extLst>
                  <a:ext uri="{FF2B5EF4-FFF2-40B4-BE49-F238E27FC236}">
                    <a16:creationId xmlns:a16="http://schemas.microsoft.com/office/drawing/2014/main" id="{7B384F4E-1965-425A-E2CB-F9038A630D80}"/>
                  </a:ext>
                </a:extLst>
              </p:cNvPr>
              <p:cNvGrpSpPr/>
              <p:nvPr/>
            </p:nvGrpSpPr>
            <p:grpSpPr>
              <a:xfrm>
                <a:off x="4538116" y="1072140"/>
                <a:ext cx="588313" cy="144533"/>
                <a:chOff x="3719741" y="4563122"/>
                <a:chExt cx="861959" cy="284086"/>
              </a:xfrm>
            </p:grpSpPr>
            <p:sp>
              <p:nvSpPr>
                <p:cNvPr id="55" name="Rettangolo 54">
                  <a:extLst>
                    <a:ext uri="{FF2B5EF4-FFF2-40B4-BE49-F238E27FC236}">
                      <a16:creationId xmlns:a16="http://schemas.microsoft.com/office/drawing/2014/main" id="{6F1D10FD-922D-8AA2-AE29-382A0DE0F969}"/>
                    </a:ext>
                  </a:extLst>
                </p:cNvPr>
                <p:cNvSpPr/>
                <p:nvPr/>
              </p:nvSpPr>
              <p:spPr>
                <a:xfrm>
                  <a:off x="3719744" y="4563122"/>
                  <a:ext cx="284083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Rettangolo 55">
                  <a:extLst>
                    <a:ext uri="{FF2B5EF4-FFF2-40B4-BE49-F238E27FC236}">
                      <a16:creationId xmlns:a16="http://schemas.microsoft.com/office/drawing/2014/main" id="{9E058C45-212F-BA05-C6C3-EFFE6CF0C20C}"/>
                    </a:ext>
                  </a:extLst>
                </p:cNvPr>
                <p:cNvSpPr/>
                <p:nvPr/>
              </p:nvSpPr>
              <p:spPr>
                <a:xfrm>
                  <a:off x="4005310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Rettangolo 56">
                  <a:extLst>
                    <a:ext uri="{FF2B5EF4-FFF2-40B4-BE49-F238E27FC236}">
                      <a16:creationId xmlns:a16="http://schemas.microsoft.com/office/drawing/2014/main" id="{DC7FFC02-9E8D-5B4D-CDE6-B0DA58EFCCCA}"/>
                    </a:ext>
                  </a:extLst>
                </p:cNvPr>
                <p:cNvSpPr/>
                <p:nvPr/>
              </p:nvSpPr>
              <p:spPr>
                <a:xfrm>
                  <a:off x="4297616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9" name="Gruppo 38">
                <a:extLst>
                  <a:ext uri="{FF2B5EF4-FFF2-40B4-BE49-F238E27FC236}">
                    <a16:creationId xmlns:a16="http://schemas.microsoft.com/office/drawing/2014/main" id="{BC50DD68-8DF5-E55C-4EFD-FA9845471228}"/>
                  </a:ext>
                </a:extLst>
              </p:cNvPr>
              <p:cNvGrpSpPr/>
              <p:nvPr/>
            </p:nvGrpSpPr>
            <p:grpSpPr>
              <a:xfrm>
                <a:off x="5676507" y="1072140"/>
                <a:ext cx="588313" cy="144533"/>
                <a:chOff x="3719741" y="4563122"/>
                <a:chExt cx="861959" cy="284086"/>
              </a:xfrm>
            </p:grpSpPr>
            <p:sp>
              <p:nvSpPr>
                <p:cNvPr id="52" name="Rettangolo 51">
                  <a:extLst>
                    <a:ext uri="{FF2B5EF4-FFF2-40B4-BE49-F238E27FC236}">
                      <a16:creationId xmlns:a16="http://schemas.microsoft.com/office/drawing/2014/main" id="{265D943A-5C44-432F-1098-81A260A12BFE}"/>
                    </a:ext>
                  </a:extLst>
                </p:cNvPr>
                <p:cNvSpPr/>
                <p:nvPr/>
              </p:nvSpPr>
              <p:spPr>
                <a:xfrm>
                  <a:off x="3719744" y="4563122"/>
                  <a:ext cx="284083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Rettangolo 52">
                  <a:extLst>
                    <a:ext uri="{FF2B5EF4-FFF2-40B4-BE49-F238E27FC236}">
                      <a16:creationId xmlns:a16="http://schemas.microsoft.com/office/drawing/2014/main" id="{A6AEDD20-30E6-30FF-5EB2-651281F63D11}"/>
                    </a:ext>
                  </a:extLst>
                </p:cNvPr>
                <p:cNvSpPr/>
                <p:nvPr/>
              </p:nvSpPr>
              <p:spPr>
                <a:xfrm>
                  <a:off x="4005310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Rettangolo 53">
                  <a:extLst>
                    <a:ext uri="{FF2B5EF4-FFF2-40B4-BE49-F238E27FC236}">
                      <a16:creationId xmlns:a16="http://schemas.microsoft.com/office/drawing/2014/main" id="{71E0BBC2-7ED2-5C02-E029-FF2405D5D784}"/>
                    </a:ext>
                  </a:extLst>
                </p:cNvPr>
                <p:cNvSpPr/>
                <p:nvPr/>
              </p:nvSpPr>
              <p:spPr>
                <a:xfrm>
                  <a:off x="4297616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0" name="Gruppo 39">
                <a:extLst>
                  <a:ext uri="{FF2B5EF4-FFF2-40B4-BE49-F238E27FC236}">
                    <a16:creationId xmlns:a16="http://schemas.microsoft.com/office/drawing/2014/main" id="{4D0F1B8D-B77A-C144-13C9-D7783C6CB21E}"/>
                  </a:ext>
                </a:extLst>
              </p:cNvPr>
              <p:cNvGrpSpPr/>
              <p:nvPr/>
            </p:nvGrpSpPr>
            <p:grpSpPr>
              <a:xfrm>
                <a:off x="6015125" y="1511902"/>
                <a:ext cx="588313" cy="144533"/>
                <a:chOff x="3719741" y="4563122"/>
                <a:chExt cx="861959" cy="284086"/>
              </a:xfrm>
            </p:grpSpPr>
            <p:sp>
              <p:nvSpPr>
                <p:cNvPr id="49" name="Rettangolo 48">
                  <a:extLst>
                    <a:ext uri="{FF2B5EF4-FFF2-40B4-BE49-F238E27FC236}">
                      <a16:creationId xmlns:a16="http://schemas.microsoft.com/office/drawing/2014/main" id="{582E0EFD-BEFB-6C11-9FBE-8291358863FD}"/>
                    </a:ext>
                  </a:extLst>
                </p:cNvPr>
                <p:cNvSpPr/>
                <p:nvPr/>
              </p:nvSpPr>
              <p:spPr>
                <a:xfrm>
                  <a:off x="3719744" y="4563122"/>
                  <a:ext cx="284083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Rettangolo 49">
                  <a:extLst>
                    <a:ext uri="{FF2B5EF4-FFF2-40B4-BE49-F238E27FC236}">
                      <a16:creationId xmlns:a16="http://schemas.microsoft.com/office/drawing/2014/main" id="{8F18FC9B-F0AB-894B-2767-4DA25EE15E54}"/>
                    </a:ext>
                  </a:extLst>
                </p:cNvPr>
                <p:cNvSpPr/>
                <p:nvPr/>
              </p:nvSpPr>
              <p:spPr>
                <a:xfrm>
                  <a:off x="4005310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Rettangolo 50">
                  <a:extLst>
                    <a:ext uri="{FF2B5EF4-FFF2-40B4-BE49-F238E27FC236}">
                      <a16:creationId xmlns:a16="http://schemas.microsoft.com/office/drawing/2014/main" id="{FBFEE32E-8C0A-8493-3CFC-75DFCB8C64E7}"/>
                    </a:ext>
                  </a:extLst>
                </p:cNvPr>
                <p:cNvSpPr/>
                <p:nvPr/>
              </p:nvSpPr>
              <p:spPr>
                <a:xfrm>
                  <a:off x="4297616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1" name="Gruppo 40">
                <a:extLst>
                  <a:ext uri="{FF2B5EF4-FFF2-40B4-BE49-F238E27FC236}">
                    <a16:creationId xmlns:a16="http://schemas.microsoft.com/office/drawing/2014/main" id="{BE3741B5-6DDD-CC96-4FDD-6C8B1FF7C8BA}"/>
                  </a:ext>
                </a:extLst>
              </p:cNvPr>
              <p:cNvGrpSpPr/>
              <p:nvPr/>
            </p:nvGrpSpPr>
            <p:grpSpPr>
              <a:xfrm>
                <a:off x="5651687" y="2028619"/>
                <a:ext cx="588313" cy="144533"/>
                <a:chOff x="3719741" y="4563122"/>
                <a:chExt cx="861959" cy="284086"/>
              </a:xfrm>
            </p:grpSpPr>
            <p:sp>
              <p:nvSpPr>
                <p:cNvPr id="46" name="Rettangolo 45">
                  <a:extLst>
                    <a:ext uri="{FF2B5EF4-FFF2-40B4-BE49-F238E27FC236}">
                      <a16:creationId xmlns:a16="http://schemas.microsoft.com/office/drawing/2014/main" id="{BF19A3C6-543B-8CFE-B12A-3FE2A9EF03C2}"/>
                    </a:ext>
                  </a:extLst>
                </p:cNvPr>
                <p:cNvSpPr/>
                <p:nvPr/>
              </p:nvSpPr>
              <p:spPr>
                <a:xfrm>
                  <a:off x="3719744" y="4563122"/>
                  <a:ext cx="284083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686B8680-CC6C-58EA-E40A-A52DA3F664F5}"/>
                    </a:ext>
                  </a:extLst>
                </p:cNvPr>
                <p:cNvSpPr/>
                <p:nvPr/>
              </p:nvSpPr>
              <p:spPr>
                <a:xfrm>
                  <a:off x="4005310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Rettangolo 47">
                  <a:extLst>
                    <a:ext uri="{FF2B5EF4-FFF2-40B4-BE49-F238E27FC236}">
                      <a16:creationId xmlns:a16="http://schemas.microsoft.com/office/drawing/2014/main" id="{90B49925-E20B-1361-F77D-9E50B0C64AB6}"/>
                    </a:ext>
                  </a:extLst>
                </p:cNvPr>
                <p:cNvSpPr/>
                <p:nvPr/>
              </p:nvSpPr>
              <p:spPr>
                <a:xfrm>
                  <a:off x="4297616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2" name="Gruppo 41">
                <a:extLst>
                  <a:ext uri="{FF2B5EF4-FFF2-40B4-BE49-F238E27FC236}">
                    <a16:creationId xmlns:a16="http://schemas.microsoft.com/office/drawing/2014/main" id="{9707D258-F4E5-A666-68C4-9B98DF40DCF5}"/>
                  </a:ext>
                </a:extLst>
              </p:cNvPr>
              <p:cNvGrpSpPr/>
              <p:nvPr/>
            </p:nvGrpSpPr>
            <p:grpSpPr>
              <a:xfrm>
                <a:off x="4220331" y="1584168"/>
                <a:ext cx="588313" cy="144533"/>
                <a:chOff x="3719741" y="4563122"/>
                <a:chExt cx="861959" cy="284086"/>
              </a:xfrm>
            </p:grpSpPr>
            <p:sp>
              <p:nvSpPr>
                <p:cNvPr id="43" name="Rettangolo 42">
                  <a:extLst>
                    <a:ext uri="{FF2B5EF4-FFF2-40B4-BE49-F238E27FC236}">
                      <a16:creationId xmlns:a16="http://schemas.microsoft.com/office/drawing/2014/main" id="{76667F97-E088-FAA1-B0CE-6D378BB841E5}"/>
                    </a:ext>
                  </a:extLst>
                </p:cNvPr>
                <p:cNvSpPr/>
                <p:nvPr/>
              </p:nvSpPr>
              <p:spPr>
                <a:xfrm>
                  <a:off x="3719744" y="4563122"/>
                  <a:ext cx="284083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ttangolo 43">
                  <a:extLst>
                    <a:ext uri="{FF2B5EF4-FFF2-40B4-BE49-F238E27FC236}">
                      <a16:creationId xmlns:a16="http://schemas.microsoft.com/office/drawing/2014/main" id="{69243530-5AEC-57FE-891C-3F6188E82BDB}"/>
                    </a:ext>
                  </a:extLst>
                </p:cNvPr>
                <p:cNvSpPr/>
                <p:nvPr/>
              </p:nvSpPr>
              <p:spPr>
                <a:xfrm>
                  <a:off x="4005310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ttangolo 44">
                  <a:extLst>
                    <a:ext uri="{FF2B5EF4-FFF2-40B4-BE49-F238E27FC236}">
                      <a16:creationId xmlns:a16="http://schemas.microsoft.com/office/drawing/2014/main" id="{1A8CDDE6-F71A-5818-AB65-6E51FA1D00A3}"/>
                    </a:ext>
                  </a:extLst>
                </p:cNvPr>
                <p:cNvSpPr/>
                <p:nvPr/>
              </p:nvSpPr>
              <p:spPr>
                <a:xfrm>
                  <a:off x="4297616" y="4563122"/>
                  <a:ext cx="284084" cy="284086"/>
                </a:xfrm>
                <a:prstGeom prst="rect">
                  <a:avLst/>
                </a:prstGeom>
                <a:solidFill>
                  <a:srgbClr val="ED7D31">
                    <a:lumMod val="75000"/>
                  </a:srgbClr>
                </a:solidFill>
                <a:ln w="12700" cap="flat" cmpd="sng" algn="ctr">
                  <a:solidFill>
                    <a:srgbClr val="ED7D31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59DF6E3F-6EC2-1ED7-51A7-8DFD9953E3D6}"/>
                </a:ext>
              </a:extLst>
            </p:cNvPr>
            <p:cNvGrpSpPr/>
            <p:nvPr/>
          </p:nvGrpSpPr>
          <p:grpSpPr>
            <a:xfrm>
              <a:off x="6932393" y="3531904"/>
              <a:ext cx="1834214" cy="1573852"/>
              <a:chOff x="4137416" y="3027351"/>
              <a:chExt cx="1049451" cy="810802"/>
            </a:xfrm>
          </p:grpSpPr>
          <p:grpSp>
            <p:nvGrpSpPr>
              <p:cNvPr id="27" name="Gruppo 26">
                <a:extLst>
                  <a:ext uri="{FF2B5EF4-FFF2-40B4-BE49-F238E27FC236}">
                    <a16:creationId xmlns:a16="http://schemas.microsoft.com/office/drawing/2014/main" id="{5A5E7C44-A04E-C331-9C78-A2848FC5838A}"/>
                  </a:ext>
                </a:extLst>
              </p:cNvPr>
              <p:cNvGrpSpPr/>
              <p:nvPr/>
            </p:nvGrpSpPr>
            <p:grpSpPr>
              <a:xfrm>
                <a:off x="4137416" y="3027351"/>
                <a:ext cx="1049451" cy="810802"/>
                <a:chOff x="2645719" y="5191420"/>
                <a:chExt cx="1723981" cy="1455138"/>
              </a:xfrm>
            </p:grpSpPr>
            <p:sp>
              <p:nvSpPr>
                <p:cNvPr id="32" name="Ovale 31">
                  <a:extLst>
                    <a:ext uri="{FF2B5EF4-FFF2-40B4-BE49-F238E27FC236}">
                      <a16:creationId xmlns:a16="http://schemas.microsoft.com/office/drawing/2014/main" id="{19B51BFC-C6E8-3CE8-9E82-28D4F4E1C52B}"/>
                    </a:ext>
                  </a:extLst>
                </p:cNvPr>
                <p:cNvSpPr/>
                <p:nvPr/>
              </p:nvSpPr>
              <p:spPr>
                <a:xfrm>
                  <a:off x="2982837" y="5191420"/>
                  <a:ext cx="247584" cy="259392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Ovale 32">
                  <a:extLst>
                    <a:ext uri="{FF2B5EF4-FFF2-40B4-BE49-F238E27FC236}">
                      <a16:creationId xmlns:a16="http://schemas.microsoft.com/office/drawing/2014/main" id="{9A4B036C-0479-E569-E9A1-B61A3302CAC7}"/>
                    </a:ext>
                  </a:extLst>
                </p:cNvPr>
                <p:cNvSpPr/>
                <p:nvPr/>
              </p:nvSpPr>
              <p:spPr>
                <a:xfrm>
                  <a:off x="4122116" y="5873881"/>
                  <a:ext cx="247584" cy="259392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Ovale 33">
                  <a:extLst>
                    <a:ext uri="{FF2B5EF4-FFF2-40B4-BE49-F238E27FC236}">
                      <a16:creationId xmlns:a16="http://schemas.microsoft.com/office/drawing/2014/main" id="{649D71FF-428D-70BE-9B7E-1471496069A2}"/>
                    </a:ext>
                  </a:extLst>
                </p:cNvPr>
                <p:cNvSpPr/>
                <p:nvPr/>
              </p:nvSpPr>
              <p:spPr>
                <a:xfrm>
                  <a:off x="2645719" y="5873881"/>
                  <a:ext cx="247584" cy="259392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Ovale 34">
                  <a:extLst>
                    <a:ext uri="{FF2B5EF4-FFF2-40B4-BE49-F238E27FC236}">
                      <a16:creationId xmlns:a16="http://schemas.microsoft.com/office/drawing/2014/main" id="{2B3E911D-87C1-7333-48B6-B3B5A07C803D}"/>
                    </a:ext>
                  </a:extLst>
                </p:cNvPr>
                <p:cNvSpPr/>
                <p:nvPr/>
              </p:nvSpPr>
              <p:spPr>
                <a:xfrm>
                  <a:off x="3472113" y="6387166"/>
                  <a:ext cx="247584" cy="259392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Ovale 35">
                  <a:extLst>
                    <a:ext uri="{FF2B5EF4-FFF2-40B4-BE49-F238E27FC236}">
                      <a16:creationId xmlns:a16="http://schemas.microsoft.com/office/drawing/2014/main" id="{6F824FBF-71E3-EFA3-298F-3C64EE829DA5}"/>
                    </a:ext>
                  </a:extLst>
                </p:cNvPr>
                <p:cNvSpPr/>
                <p:nvPr/>
              </p:nvSpPr>
              <p:spPr>
                <a:xfrm>
                  <a:off x="3849433" y="5202386"/>
                  <a:ext cx="247584" cy="259392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8" name="Connettore 2 27">
                <a:extLst>
                  <a:ext uri="{FF2B5EF4-FFF2-40B4-BE49-F238E27FC236}">
                    <a16:creationId xmlns:a16="http://schemas.microsoft.com/office/drawing/2014/main" id="{F0A94547-AF8F-B2E0-3407-E59E742185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8835" y="3124940"/>
                <a:ext cx="248575" cy="585926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9" name="Connettore 2 28">
                <a:extLst>
                  <a:ext uri="{FF2B5EF4-FFF2-40B4-BE49-F238E27FC236}">
                    <a16:creationId xmlns:a16="http://schemas.microsoft.com/office/drawing/2014/main" id="{C0CC871E-306D-C107-4E60-BDF15370FE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3078" y="3151573"/>
                <a:ext cx="598518" cy="308489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0" name="Connettore 2 29">
                <a:extLst>
                  <a:ext uri="{FF2B5EF4-FFF2-40B4-BE49-F238E27FC236}">
                    <a16:creationId xmlns:a16="http://schemas.microsoft.com/office/drawing/2014/main" id="{BF11A94F-9118-65C7-5047-ED4160DA7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8835" y="3151573"/>
                <a:ext cx="594804" cy="30184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1" name="Connettore 2 30">
                <a:extLst>
                  <a:ext uri="{FF2B5EF4-FFF2-40B4-BE49-F238E27FC236}">
                    <a16:creationId xmlns:a16="http://schemas.microsoft.com/office/drawing/2014/main" id="{51F5B2F7-61FA-F7FE-2FC4-810AFFB70D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53064" y="3523975"/>
                <a:ext cx="416590" cy="22240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E27B93DD-A298-48B0-569A-D1E77D8B2B92}"/>
                </a:ext>
              </a:extLst>
            </p:cNvPr>
            <p:cNvSpPr txBox="1"/>
            <p:nvPr/>
          </p:nvSpPr>
          <p:spPr>
            <a:xfrm>
              <a:off x="3176267" y="2326412"/>
              <a:ext cx="3164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 SemiCondensed" panose="020B0502040204020203" pitchFamily="34" charset="0"/>
                </a:rPr>
                <a:t>Pairwise</a:t>
              </a:r>
              <a:r>
                <a:rPr kumimoji="0" lang="it-IT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 SemiCondensed" panose="020B0502040204020203" pitchFamily="34" charset="0"/>
                </a:rPr>
                <a:t> </a:t>
              </a:r>
              <a:r>
                <a:rPr kumimoji="0" lang="it-IT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Bahnschrift Light SemiCondensed" panose="020B0502040204020203" pitchFamily="34" charset="0"/>
                </a:rPr>
                <a:t>Pearson*</a:t>
              </a:r>
              <a:r>
                <a:rPr kumimoji="0" lang="it-IT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 SemiCondensed" panose="020B0502040204020203" pitchFamily="34" charset="0"/>
                </a:rPr>
                <a:t> </a:t>
              </a:r>
              <a:r>
                <a:rPr kumimoji="0" lang="it-IT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 SemiCondensed" panose="020B0502040204020203" pitchFamily="34" charset="0"/>
                </a:rPr>
                <a:t>correlation</a:t>
              </a:r>
              <a:endPara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 SemiCondensed" panose="020B0502040204020203" pitchFamily="34" charset="0"/>
              </a:endParaRPr>
            </a:p>
          </p:txBody>
        </p:sp>
        <p:grpSp>
          <p:nvGrpSpPr>
            <p:cNvPr id="44045" name="Gruppo 44044">
              <a:extLst>
                <a:ext uri="{FF2B5EF4-FFF2-40B4-BE49-F238E27FC236}">
                  <a16:creationId xmlns:a16="http://schemas.microsoft.com/office/drawing/2014/main" id="{FC14B6C8-726F-992C-4CBD-05BC052B4241}"/>
                </a:ext>
              </a:extLst>
            </p:cNvPr>
            <p:cNvGrpSpPr/>
            <p:nvPr/>
          </p:nvGrpSpPr>
          <p:grpSpPr>
            <a:xfrm>
              <a:off x="3859282" y="2801801"/>
              <a:ext cx="2393794" cy="1203634"/>
              <a:chOff x="3199138" y="2625972"/>
              <a:chExt cx="2393794" cy="1203634"/>
            </a:xfrm>
          </p:grpSpPr>
          <p:cxnSp>
            <p:nvCxnSpPr>
              <p:cNvPr id="11" name="Connettore 2 10">
                <a:extLst>
                  <a:ext uri="{FF2B5EF4-FFF2-40B4-BE49-F238E27FC236}">
                    <a16:creationId xmlns:a16="http://schemas.microsoft.com/office/drawing/2014/main" id="{8E6B15B2-7577-F8D6-7C11-80DF2E7411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8734" y="2625972"/>
                <a:ext cx="2074198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" name="Connettore diritto 13">
                <a:extLst>
                  <a:ext uri="{FF2B5EF4-FFF2-40B4-BE49-F238E27FC236}">
                    <a16:creationId xmlns:a16="http://schemas.microsoft.com/office/drawing/2014/main" id="{04829946-89A2-B996-D782-25DF3D35C6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9138" y="3227789"/>
                <a:ext cx="31959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" name="Connettore diritto 14">
                <a:extLst>
                  <a:ext uri="{FF2B5EF4-FFF2-40B4-BE49-F238E27FC236}">
                    <a16:creationId xmlns:a16="http://schemas.microsoft.com/office/drawing/2014/main" id="{2388E7FE-C987-E09E-ABEE-9C1BB68B72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8734" y="2625972"/>
                <a:ext cx="0" cy="120363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6" name="Connettore 2 15">
                <a:extLst>
                  <a:ext uri="{FF2B5EF4-FFF2-40B4-BE49-F238E27FC236}">
                    <a16:creationId xmlns:a16="http://schemas.microsoft.com/office/drawing/2014/main" id="{7461DE55-905F-67F4-E109-85A3E5BE88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8734" y="3822391"/>
                <a:ext cx="2074198" cy="7215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2471A2D-04EF-C8F3-9E1C-8ABE56B16B70}"/>
                </a:ext>
              </a:extLst>
            </p:cNvPr>
            <p:cNvSpPr txBox="1"/>
            <p:nvPr/>
          </p:nvSpPr>
          <p:spPr>
            <a:xfrm>
              <a:off x="3277341" y="4085475"/>
              <a:ext cx="2962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 SemiCondensed" panose="020B0502040204020203" pitchFamily="34" charset="0"/>
                </a:rPr>
                <a:t>Pairwise </a:t>
              </a:r>
              <a:r>
                <a:rPr kumimoji="0" lang="it-IT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Bahnschrift Light SemiCondensed" panose="020B0502040204020203" pitchFamily="34" charset="0"/>
                </a:rPr>
                <a:t>partial</a:t>
              </a:r>
              <a:r>
                <a:rPr kumimoji="0" lang="it-IT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Light SemiCondensed" panose="020B0502040204020203" pitchFamily="34" charset="0"/>
                </a:rPr>
                <a:t> correlation</a:t>
              </a:r>
            </a:p>
          </p:txBody>
        </p: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A21D2B97-557E-FCB7-3200-2153D6622EF0}"/>
                </a:ext>
              </a:extLst>
            </p:cNvPr>
            <p:cNvCxnSpPr>
              <a:cxnSpLocks/>
            </p:cNvCxnSpPr>
            <p:nvPr/>
          </p:nvCxnSpPr>
          <p:spPr>
            <a:xfrm>
              <a:off x="9336588" y="2825943"/>
              <a:ext cx="319596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36DDF1ED-E1A7-8839-B3CD-814122F62DCC}"/>
                </a:ext>
              </a:extLst>
            </p:cNvPr>
            <p:cNvCxnSpPr>
              <a:cxnSpLocks/>
            </p:cNvCxnSpPr>
            <p:nvPr/>
          </p:nvCxnSpPr>
          <p:spPr>
            <a:xfrm>
              <a:off x="9336970" y="4055612"/>
              <a:ext cx="319596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C0D4B528-55F2-8EC2-3729-BE0430696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6566" y="2834305"/>
              <a:ext cx="0" cy="1221307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6B5DE5ED-7A44-63D6-2052-550167BFE804}"/>
                </a:ext>
              </a:extLst>
            </p:cNvPr>
            <p:cNvCxnSpPr>
              <a:cxnSpLocks/>
            </p:cNvCxnSpPr>
            <p:nvPr/>
          </p:nvCxnSpPr>
          <p:spPr>
            <a:xfrm>
              <a:off x="9656566" y="3444958"/>
              <a:ext cx="402454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E2D44324-723D-759F-FAB8-DEE8B0653D72}"/>
                </a:ext>
              </a:extLst>
            </p:cNvPr>
            <p:cNvSpPr txBox="1"/>
            <p:nvPr/>
          </p:nvSpPr>
          <p:spPr>
            <a:xfrm>
              <a:off x="9478347" y="4203493"/>
              <a:ext cx="1641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it-IT" sz="2000" kern="0" dirty="0">
                  <a:solidFill>
                    <a:prstClr val="black"/>
                  </a:solidFill>
                  <a:latin typeface="Bahnschrift Light SemiCondensed" panose="020B0502040204020203" pitchFamily="34" charset="0"/>
                </a:rPr>
                <a:t>Edge </a:t>
              </a:r>
              <a:r>
                <a:rPr lang="it-IT" sz="2000" kern="0" dirty="0" err="1">
                  <a:solidFill>
                    <a:prstClr val="black"/>
                  </a:solidFill>
                  <a:latin typeface="Bahnschrift Light SemiCondensed" panose="020B0502040204020203" pitchFamily="34" charset="0"/>
                </a:rPr>
                <a:t>indices</a:t>
              </a:r>
              <a:r>
                <a:rPr lang="it-IT" sz="2000" kern="0" dirty="0">
                  <a:solidFill>
                    <a:prstClr val="black"/>
                  </a:solidFill>
                  <a:latin typeface="Bahnschrift Light SemiCondensed" panose="020B0502040204020203" pitchFamily="34" charset="0"/>
                </a:rPr>
                <a:t> </a:t>
              </a:r>
              <a:r>
                <a:rPr lang="it-IT" sz="2000" b="1" i="1" kern="0" dirty="0">
                  <a:solidFill>
                    <a:prstClr val="black"/>
                  </a:solidFill>
                  <a:latin typeface="Bahnschrift Light SemiCondensed" panose="020B0502040204020203" pitchFamily="34" charset="0"/>
                </a:rPr>
                <a:t>I</a:t>
              </a:r>
              <a:endParaRPr lang="it-IT" sz="2000" b="1" kern="0" dirty="0">
                <a:solidFill>
                  <a:prstClr val="black"/>
                </a:solidFill>
                <a:latin typeface="Bahnschrift Light SemiCondensed" panose="020B0502040204020203" pitchFamily="34" charset="0"/>
              </a:endParaRP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C5C9D780-690D-E62D-7088-A5DB14E0A365}"/>
                </a:ext>
              </a:extLst>
            </p:cNvPr>
            <p:cNvSpPr txBox="1"/>
            <p:nvPr/>
          </p:nvSpPr>
          <p:spPr>
            <a:xfrm>
              <a:off x="9474261" y="2368775"/>
              <a:ext cx="1936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it-IT" sz="2000" kern="0" dirty="0" err="1">
                  <a:solidFill>
                    <a:prstClr val="black"/>
                  </a:solidFill>
                  <a:latin typeface="Bahnschrift Light SemiCondensed" panose="020B0502040204020203" pitchFamily="34" charset="0"/>
                </a:rPr>
                <a:t>Node</a:t>
              </a:r>
              <a:r>
                <a:rPr lang="it-IT" sz="2000" kern="0" dirty="0">
                  <a:solidFill>
                    <a:prstClr val="black"/>
                  </a:solidFill>
                  <a:latin typeface="Bahnschrift Light SemiCondensed" panose="020B0502040204020203" pitchFamily="34" charset="0"/>
                </a:rPr>
                <a:t> features </a:t>
              </a:r>
              <a:r>
                <a:rPr lang="it-IT" sz="2000" b="1" i="1" kern="0" dirty="0">
                  <a:solidFill>
                    <a:prstClr val="black"/>
                  </a:solidFill>
                  <a:latin typeface="Bahnschrift Light SemiCondensed" panose="020B0502040204020203" pitchFamily="34" charset="0"/>
                </a:rPr>
                <a:t>X</a:t>
              </a:r>
            </a:p>
          </p:txBody>
        </p:sp>
        <p:sp>
          <p:nvSpPr>
            <p:cNvPr id="44047" name="CasellaDiTesto 44046">
              <a:extLst>
                <a:ext uri="{FF2B5EF4-FFF2-40B4-BE49-F238E27FC236}">
                  <a16:creationId xmlns:a16="http://schemas.microsoft.com/office/drawing/2014/main" id="{909BCFF9-41BF-378A-98BD-B069D853B960}"/>
                </a:ext>
              </a:extLst>
            </p:cNvPr>
            <p:cNvSpPr txBox="1"/>
            <p:nvPr/>
          </p:nvSpPr>
          <p:spPr>
            <a:xfrm>
              <a:off x="10111358" y="2982091"/>
              <a:ext cx="3565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3600" b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 SemiBold" panose="020B0502040204020203" pitchFamily="34" charset="0"/>
                </a:rPr>
                <a:t>…</a:t>
              </a:r>
              <a:endParaRPr kumimoji="0" lang="it-IT" sz="48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</a:endParaRPr>
            </a:p>
          </p:txBody>
        </p:sp>
      </p:grpSp>
      <p:pic>
        <p:nvPicPr>
          <p:cNvPr id="44049" name="Immagine 44048" descr="Immagine che contiene testo&#10;&#10;Descrizione generata automaticamente">
            <a:extLst>
              <a:ext uri="{FF2B5EF4-FFF2-40B4-BE49-F238E27FC236}">
                <a16:creationId xmlns:a16="http://schemas.microsoft.com/office/drawing/2014/main" id="{CD91E9C4-D1C2-620A-C8BB-CADA48EF9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698"/>
          <a:stretch/>
        </p:blipFill>
        <p:spPr>
          <a:xfrm>
            <a:off x="44153" y="37612"/>
            <a:ext cx="632077" cy="747482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55247B4-080F-E7C2-1442-56CDDCF53D14}"/>
              </a:ext>
            </a:extLst>
          </p:cNvPr>
          <p:cNvSpPr txBox="1"/>
          <p:nvPr/>
        </p:nvSpPr>
        <p:spPr>
          <a:xfrm>
            <a:off x="3990436" y="5530391"/>
            <a:ext cx="4211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 SemiCondensed" panose="020B0502040204020203" pitchFamily="34" charset="0"/>
              </a:rPr>
              <a:t>*</a:t>
            </a:r>
            <a:r>
              <a:rPr kumimoji="0" lang="it-IT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 SemiCondensed" panose="020B0502040204020203" pitchFamily="34" charset="0"/>
              </a:rPr>
              <a:t>Phas</a:t>
            </a:r>
            <a:r>
              <a:rPr lang="it-IT" kern="0" dirty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e </a:t>
            </a:r>
            <a:r>
              <a:rPr lang="it-IT" kern="0" dirty="0" err="1">
                <a:solidFill>
                  <a:prstClr val="black"/>
                </a:solidFill>
                <a:latin typeface="Bahnschrift Light SemiCondensed" panose="020B0502040204020203" pitchFamily="34" charset="0"/>
              </a:rPr>
              <a:t>Locking</a:t>
            </a:r>
            <a:r>
              <a:rPr lang="it-IT" kern="0" dirty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 Value (PLV) </a:t>
            </a:r>
            <a:r>
              <a:rPr lang="it-IT" kern="0" dirty="0" err="1">
                <a:solidFill>
                  <a:prstClr val="black"/>
                </a:solidFill>
                <a:latin typeface="Bahnschrift Light SemiCondensed" panose="020B0502040204020203" pitchFamily="34" charset="0"/>
              </a:rPr>
              <a:t>as</a:t>
            </a:r>
            <a:r>
              <a:rPr lang="it-IT" kern="0" dirty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 an alternative</a:t>
            </a:r>
            <a:endParaRPr kumimoji="0" lang="it-IT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 SemiCondensed" panose="020B0502040204020203" pitchFamily="34" charset="0"/>
            </a:endParaRP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78CFE505-8103-5E80-8655-7893CB97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219824"/>
            <a:ext cx="4470400" cy="457200"/>
          </a:xfr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E" altLang="it-IT" sz="1200" dirty="0">
                <a:solidFill>
                  <a:schemeClr val="bg1"/>
                </a:solidFill>
                <a:latin typeface="Book Antiqua" panose="02040602050305030304" pitchFamily="18" charset="0"/>
              </a:rPr>
              <a:t>Graph neural networks for classification and task-conditioned brain connectivity estimation of electrophysiological data</a:t>
            </a:r>
            <a:endParaRPr lang="it-IT" altLang="it-IT" sz="1200" dirty="0">
              <a:solidFill>
                <a:srgbClr val="FFFFFF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7962831"/>
      </p:ext>
    </p:extLst>
  </p:cSld>
  <p:clrMapOvr>
    <a:masterClrMapping/>
  </p:clrMapOvr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2022</Words>
  <Application>Microsoft Office PowerPoint</Application>
  <PresentationFormat>Widescreen</PresentationFormat>
  <Paragraphs>337</Paragraphs>
  <Slides>26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26</vt:i4>
      </vt:variant>
    </vt:vector>
  </HeadingPairs>
  <TitlesOfParts>
    <vt:vector size="38" baseType="lpstr">
      <vt:lpstr>Arial</vt:lpstr>
      <vt:lpstr>Bahnschrift Light Condensed</vt:lpstr>
      <vt:lpstr>Bahnschrift Light SemiCondensed</vt:lpstr>
      <vt:lpstr>Bahnschrift SemiBold</vt:lpstr>
      <vt:lpstr>Bahnschrift SemiBold SemiConden</vt:lpstr>
      <vt:lpstr>Bahnschrift SemiCondensed</vt:lpstr>
      <vt:lpstr>Book Antiqua</vt:lpstr>
      <vt:lpstr>Calibri</vt:lpstr>
      <vt:lpstr>Calibri Light</vt:lpstr>
      <vt:lpstr>Cambria Math</vt:lpstr>
      <vt:lpstr>la sapienza</vt:lpstr>
      <vt:lpstr>1_Tema di Office</vt:lpstr>
      <vt:lpstr>Graph neural networks for classification and task-conditioned brain connectivity estimation of electrophysiological data</vt:lpstr>
      <vt:lpstr>Introduction – Neuroscience and AI</vt:lpstr>
      <vt:lpstr>Graph neural networks – Introduction</vt:lpstr>
      <vt:lpstr>Scalp electroencephalography (EEG)</vt:lpstr>
      <vt:lpstr>Aims of the thesis</vt:lpstr>
      <vt:lpstr>Dataset description</vt:lpstr>
      <vt:lpstr>1st study</vt:lpstr>
      <vt:lpstr>Preprocessing and feature extraction</vt:lpstr>
      <vt:lpstr>Preprocessing and feature extraction - summary</vt:lpstr>
      <vt:lpstr>Graph neural networks - Classifiers</vt:lpstr>
      <vt:lpstr>Graph neural networks - Complete classification pipeline</vt:lpstr>
      <vt:lpstr>Results – Machine learning baselines</vt:lpstr>
      <vt:lpstr>Results – Machine learning baselines features comparison</vt:lpstr>
      <vt:lpstr>Results – Graph neural networks</vt:lpstr>
      <vt:lpstr>2nd study</vt:lpstr>
      <vt:lpstr>Automatic graph-structure learning mechanism - Motivations</vt:lpstr>
      <vt:lpstr>Automatic graph-structure learning mechanism - Explanation</vt:lpstr>
      <vt:lpstr>Automatic graph-structure learning mechanism – Adaptation</vt:lpstr>
      <vt:lpstr>Graph neural networks - Modified classification pipeline</vt:lpstr>
      <vt:lpstr>Results – Adaptive graph-structure learning mechanism</vt:lpstr>
      <vt:lpstr>Results – Learned Adjacency Matrices</vt:lpstr>
      <vt:lpstr>Results - Quantitative analysis of the learned matrices</vt:lpstr>
      <vt:lpstr>Results – Statistical tests on behavioral data</vt:lpstr>
      <vt:lpstr>Conclusion</vt:lpstr>
      <vt:lpstr>Novelty</vt:lpstr>
      <vt:lpstr>Thank you for your kind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neural networks for classification and task-conditioned brain connectivity estimation of electrophysiological data</dc:title>
  <dc:creator>Lorenzo Mattia</dc:creator>
  <cp:lastModifiedBy>Lorenzo Mattia</cp:lastModifiedBy>
  <cp:revision>46</cp:revision>
  <dcterms:created xsi:type="dcterms:W3CDTF">2022-10-19T14:46:35Z</dcterms:created>
  <dcterms:modified xsi:type="dcterms:W3CDTF">2022-10-24T09:41:36Z</dcterms:modified>
</cp:coreProperties>
</file>